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2029" y="729360"/>
            <a:ext cx="3228340" cy="2443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2029" y="729360"/>
            <a:ext cx="3225800" cy="24434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635">
              <a:lnSpc>
                <a:spcPct val="110200"/>
              </a:lnSpc>
              <a:spcBef>
                <a:spcPts val="95"/>
              </a:spcBef>
            </a:pPr>
            <a:r>
              <a:rPr dirty="0" spc="-5"/>
              <a:t>Stresses 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760342" y="3489325"/>
            <a:ext cx="2722632" cy="194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87727" y="3642359"/>
            <a:ext cx="1675067" cy="204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840604"/>
            <a:ext cx="5510530" cy="58928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75"/>
              </a:spcBef>
            </a:pPr>
            <a:r>
              <a:rPr dirty="0" sz="1400" b="1">
                <a:latin typeface="Times New Roman"/>
                <a:cs typeface="Times New Roman"/>
              </a:rPr>
              <a:t>Stress</a:t>
            </a:r>
            <a:r>
              <a:rPr dirty="0" sz="1400">
                <a:latin typeface="Times New Roman"/>
                <a:cs typeface="Times New Roman"/>
              </a:rPr>
              <a:t>: </a:t>
            </a:r>
            <a:r>
              <a:rPr dirty="0" sz="1200" spc="-5">
                <a:latin typeface="Times New Roman"/>
                <a:cs typeface="Times New Roman"/>
              </a:rPr>
              <a:t>Stress is defined 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internal resistance set </a:t>
            </a:r>
            <a:r>
              <a:rPr dirty="0" sz="1200">
                <a:latin typeface="Times New Roman"/>
                <a:cs typeface="Times New Roman"/>
              </a:rPr>
              <a:t>up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a body </a:t>
            </a:r>
            <a:r>
              <a:rPr dirty="0" sz="1200" spc="-5">
                <a:latin typeface="Times New Roman"/>
                <a:cs typeface="Times New Roman"/>
              </a:rPr>
              <a:t>when </a:t>
            </a:r>
            <a:r>
              <a:rPr dirty="0" sz="1200" spc="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deformed. 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measured </a:t>
            </a:r>
            <a:r>
              <a:rPr dirty="0" sz="1200">
                <a:latin typeface="Times New Roman"/>
                <a:cs typeface="Times New Roman"/>
              </a:rPr>
              <a:t>in N/m</a:t>
            </a:r>
            <a:r>
              <a:rPr dirty="0" baseline="38194" sz="1200">
                <a:latin typeface="Times New Roman"/>
                <a:cs typeface="Times New Roman"/>
              </a:rPr>
              <a:t>2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this unit </a:t>
            </a:r>
            <a:r>
              <a:rPr dirty="0" sz="1200" spc="-5">
                <a:latin typeface="Times New Roman"/>
                <a:cs typeface="Times New Roman"/>
              </a:rPr>
              <a:t>is specifically called Pascal (Pa). A bigger </a:t>
            </a:r>
            <a:r>
              <a:rPr dirty="0" sz="1200">
                <a:latin typeface="Times New Roman"/>
                <a:cs typeface="Times New Roman"/>
              </a:rPr>
              <a:t>unit of  </a:t>
            </a:r>
            <a:r>
              <a:rPr dirty="0" sz="1200" spc="-5">
                <a:latin typeface="Times New Roman"/>
                <a:cs typeface="Times New Roman"/>
              </a:rPr>
              <a:t>stress is </a:t>
            </a:r>
            <a:r>
              <a:rPr dirty="0" sz="1200">
                <a:latin typeface="Times New Roman"/>
                <a:cs typeface="Times New Roman"/>
              </a:rPr>
              <a:t>the mega </a:t>
            </a:r>
            <a:r>
              <a:rPr dirty="0" sz="1200" spc="-5">
                <a:latin typeface="Times New Roman"/>
                <a:cs typeface="Times New Roman"/>
              </a:rPr>
              <a:t>Pascal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(MPa).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541514"/>
            <a:ext cx="5510530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  <a:tabLst>
                <a:tab pos="46926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1.1.1	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Tensile Stress and Tensile</a:t>
            </a:r>
            <a:r>
              <a:rPr dirty="0" u="heavy" sz="12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strain</a:t>
            </a:r>
            <a:endParaRPr sz="1200">
              <a:latin typeface="Times New Roman"/>
              <a:cs typeface="Times New Roman"/>
            </a:endParaRPr>
          </a:p>
          <a:p>
            <a:pPr marL="469265" marR="5080">
              <a:lnSpc>
                <a:spcPct val="95200"/>
              </a:lnSpc>
              <a:spcBef>
                <a:spcPts val="25"/>
              </a:spcBef>
            </a:pPr>
            <a:r>
              <a:rPr dirty="0" sz="1200" spc="-5">
                <a:latin typeface="Times New Roman"/>
                <a:cs typeface="Times New Roman"/>
              </a:rPr>
              <a:t>Tensile stress is </a:t>
            </a:r>
            <a:r>
              <a:rPr dirty="0" sz="1200">
                <a:latin typeface="Times New Roman"/>
                <a:cs typeface="Times New Roman"/>
              </a:rPr>
              <a:t>a stress </a:t>
            </a:r>
            <a:r>
              <a:rPr dirty="0" sz="1200" spc="-5">
                <a:latin typeface="Times New Roman"/>
                <a:cs typeface="Times New Roman"/>
              </a:rPr>
              <a:t>produced </a:t>
            </a:r>
            <a:r>
              <a:rPr dirty="0" sz="1200">
                <a:latin typeface="Times New Roman"/>
                <a:cs typeface="Times New Roman"/>
              </a:rPr>
              <a:t>in members </a:t>
            </a:r>
            <a:r>
              <a:rPr dirty="0" sz="1200" spc="-5">
                <a:latin typeface="Times New Roman"/>
                <a:cs typeface="Times New Roman"/>
              </a:rPr>
              <a:t>because </a:t>
            </a:r>
            <a:r>
              <a:rPr dirty="0" sz="1200" spc="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pull-type of load.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 denoted </a:t>
            </a:r>
            <a:r>
              <a:rPr dirty="0" sz="1200" spc="10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( </a:t>
            </a:r>
            <a:r>
              <a:rPr dirty="0" sz="1600" spc="-5">
                <a:latin typeface="Times New Roman"/>
                <a:cs typeface="Times New Roman"/>
              </a:rPr>
              <a:t>σ</a:t>
            </a:r>
            <a:r>
              <a:rPr dirty="0" baseline="-13227" sz="1575" spc="-7">
                <a:latin typeface="Times New Roman"/>
                <a:cs typeface="Times New Roman"/>
              </a:rPr>
              <a:t>t</a:t>
            </a:r>
            <a:r>
              <a:rPr dirty="0" baseline="-13227" sz="1575" spc="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  <a:p>
            <a:pPr marL="469265" marR="5080">
              <a:lnSpc>
                <a:spcPts val="1400"/>
              </a:lnSpc>
              <a:spcBef>
                <a:spcPts val="65"/>
              </a:spcBef>
            </a:pPr>
            <a:r>
              <a:rPr dirty="0" sz="1200" spc="-5">
                <a:latin typeface="Times New Roman"/>
                <a:cs typeface="Times New Roman"/>
              </a:rPr>
              <a:t>Tensile strain is </a:t>
            </a:r>
            <a:r>
              <a:rPr dirty="0" sz="1200">
                <a:latin typeface="Times New Roman"/>
                <a:cs typeface="Times New Roman"/>
              </a:rPr>
              <a:t>the ratio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increasing in </a:t>
            </a:r>
            <a:r>
              <a:rPr dirty="0" sz="1200" spc="-5">
                <a:latin typeface="Times New Roman"/>
                <a:cs typeface="Times New Roman"/>
              </a:rPr>
              <a:t>length </a:t>
            </a:r>
            <a:r>
              <a:rPr dirty="0" sz="1200" spc="-35">
                <a:latin typeface="Times New Roman"/>
                <a:cs typeface="Times New Roman"/>
              </a:rPr>
              <a:t>(</a:t>
            </a:r>
            <a:r>
              <a:rPr dirty="0" sz="1200" spc="-35">
                <a:latin typeface="Arial"/>
                <a:cs typeface="Arial"/>
              </a:rPr>
              <a:t>∆𝐿)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total length (L). 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denoted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 spc="-225">
                <a:latin typeface="Times New Roman"/>
                <a:cs typeface="Times New Roman"/>
              </a:rPr>
              <a:t>(</a:t>
            </a:r>
            <a:r>
              <a:rPr dirty="0" sz="1200" spc="-225">
                <a:latin typeface="Arial"/>
                <a:cs typeface="Arial"/>
              </a:rPr>
              <a:t>𝜀</a:t>
            </a:r>
            <a:r>
              <a:rPr dirty="0" baseline="-16339" sz="1275" spc="-337">
                <a:latin typeface="Arial"/>
                <a:cs typeface="Arial"/>
              </a:rPr>
              <a:t>𝑡</a:t>
            </a:r>
            <a:r>
              <a:rPr dirty="0" baseline="-16339" sz="1275" spc="-33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3397" y="8840723"/>
            <a:ext cx="85725" cy="12700"/>
          </a:xfrm>
          <a:custGeom>
            <a:avLst/>
            <a:gdLst/>
            <a:ahLst/>
            <a:cxnLst/>
            <a:rect l="l" t="t" r="r" b="b"/>
            <a:pathLst>
              <a:path w="85725" h="12700">
                <a:moveTo>
                  <a:pt x="0" y="12192"/>
                </a:moveTo>
                <a:lnTo>
                  <a:pt x="85343" y="12192"/>
                </a:lnTo>
                <a:lnTo>
                  <a:pt x="8534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34744" y="8794495"/>
            <a:ext cx="16357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572895" algn="l"/>
              </a:tabLst>
            </a:pPr>
            <a:r>
              <a:rPr dirty="0" sz="1000" spc="-480">
                <a:latin typeface="Arial"/>
                <a:cs typeface="Arial"/>
              </a:rPr>
              <a:t>𝑡</a:t>
            </a:r>
            <a:r>
              <a:rPr dirty="0" sz="1000" spc="-480">
                <a:latin typeface="Arial"/>
                <a:cs typeface="Arial"/>
              </a:rPr>
              <a:t>	</a:t>
            </a:r>
            <a:r>
              <a:rPr dirty="0" sz="1000" spc="-480">
                <a:latin typeface="Arial"/>
                <a:cs typeface="Arial"/>
              </a:rPr>
              <a:t>𝑡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6547" y="884681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82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43304" y="8706104"/>
            <a:ext cx="26758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86230" algn="l"/>
              </a:tabLst>
            </a:pPr>
            <a:r>
              <a:rPr dirty="0" sz="1400" spc="-229">
                <a:latin typeface="Arial"/>
                <a:cs typeface="Arial"/>
              </a:rPr>
              <a:t>𝜎     </a:t>
            </a:r>
            <a:r>
              <a:rPr dirty="0" sz="1400" spc="229">
                <a:latin typeface="Arial"/>
                <a:cs typeface="Arial"/>
              </a:rPr>
              <a:t>=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baseline="47222" sz="1500" spc="-217">
                <a:latin typeface="Arial"/>
                <a:cs typeface="Arial"/>
              </a:rPr>
              <a:t>𝐹  </a:t>
            </a:r>
            <a:r>
              <a:rPr dirty="0" baseline="47222" sz="1500" spc="-202">
                <a:latin typeface="Arial"/>
                <a:cs typeface="Arial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,	</a:t>
            </a:r>
            <a:r>
              <a:rPr dirty="0" sz="1400" spc="-415">
                <a:latin typeface="Arial"/>
                <a:cs typeface="Arial"/>
              </a:rPr>
              <a:t>𝜀</a:t>
            </a:r>
            <a:r>
              <a:rPr dirty="0" sz="1400" spc="465">
                <a:latin typeface="Arial"/>
                <a:cs typeface="Arial"/>
              </a:rPr>
              <a:t> </a:t>
            </a:r>
            <a:r>
              <a:rPr dirty="0" sz="1400" spc="229">
                <a:latin typeface="Arial"/>
                <a:cs typeface="Arial"/>
              </a:rPr>
              <a:t>= </a:t>
            </a:r>
            <a:r>
              <a:rPr dirty="0" baseline="47222" sz="1500" spc="-179">
                <a:latin typeface="Arial"/>
                <a:cs typeface="Arial"/>
              </a:rPr>
              <a:t>∆𝐿 </a:t>
            </a:r>
            <a:r>
              <a:rPr dirty="0" sz="1400" spc="-355">
                <a:latin typeface="Arial"/>
                <a:cs typeface="Arial"/>
              </a:rPr>
              <a:t>𝑜𝑟 </a:t>
            </a:r>
            <a:r>
              <a:rPr dirty="0" sz="1400" spc="229">
                <a:latin typeface="Arial"/>
                <a:cs typeface="Arial"/>
              </a:rPr>
              <a:t>=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baseline="47222" sz="1500" spc="-330">
                <a:latin typeface="Arial"/>
                <a:cs typeface="Arial"/>
              </a:rPr>
              <a:t>𝑥</a:t>
            </a:r>
            <a:endParaRPr baseline="47222"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3397" y="8847835"/>
            <a:ext cx="22872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609090" algn="l"/>
                <a:tab pos="2206625" algn="l"/>
              </a:tabLst>
            </a:pPr>
            <a:r>
              <a:rPr dirty="0" sz="1000" spc="-160">
                <a:latin typeface="Arial"/>
                <a:cs typeface="Arial"/>
              </a:rPr>
              <a:t>𝐴</a:t>
            </a:r>
            <a:r>
              <a:rPr dirty="0" sz="1000" spc="-160">
                <a:latin typeface="Arial"/>
                <a:cs typeface="Arial"/>
              </a:rPr>
              <a:t>	</a:t>
            </a:r>
            <a:r>
              <a:rPr dirty="0" sz="1000" spc="-295">
                <a:latin typeface="Arial"/>
                <a:cs typeface="Arial"/>
              </a:rPr>
              <a:t>𝐿</a:t>
            </a:r>
            <a:r>
              <a:rPr dirty="0" sz="1000" spc="-295">
                <a:latin typeface="Arial"/>
                <a:cs typeface="Arial"/>
              </a:rPr>
              <a:t>	</a:t>
            </a:r>
            <a:r>
              <a:rPr dirty="0" sz="1000" spc="-295">
                <a:latin typeface="Arial"/>
                <a:cs typeface="Arial"/>
              </a:rPr>
              <a:t>𝐿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9007" y="8840723"/>
            <a:ext cx="78105" cy="12700"/>
          </a:xfrm>
          <a:custGeom>
            <a:avLst/>
            <a:gdLst/>
            <a:ahLst/>
            <a:cxnLst/>
            <a:rect l="l" t="t" r="r" b="b"/>
            <a:pathLst>
              <a:path w="78104" h="12700">
                <a:moveTo>
                  <a:pt x="0" y="12192"/>
                </a:moveTo>
                <a:lnTo>
                  <a:pt x="77724" y="12192"/>
                </a:lnTo>
                <a:lnTo>
                  <a:pt x="777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41647" y="6396863"/>
            <a:ext cx="2211070" cy="335915"/>
          </a:xfrm>
          <a:custGeom>
            <a:avLst/>
            <a:gdLst/>
            <a:ahLst/>
            <a:cxnLst/>
            <a:rect l="l" t="t" r="r" b="b"/>
            <a:pathLst>
              <a:path w="2211070" h="335915">
                <a:moveTo>
                  <a:pt x="0" y="0"/>
                </a:moveTo>
                <a:lnTo>
                  <a:pt x="0" y="173989"/>
                </a:lnTo>
                <a:lnTo>
                  <a:pt x="2210689" y="173989"/>
                </a:lnTo>
                <a:lnTo>
                  <a:pt x="2210689" y="335788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1647" y="6396863"/>
            <a:ext cx="1108075" cy="345440"/>
          </a:xfrm>
          <a:custGeom>
            <a:avLst/>
            <a:gdLst/>
            <a:ahLst/>
            <a:cxnLst/>
            <a:rect l="l" t="t" r="r" b="b"/>
            <a:pathLst>
              <a:path w="1108075" h="345440">
                <a:moveTo>
                  <a:pt x="0" y="0"/>
                </a:moveTo>
                <a:lnTo>
                  <a:pt x="0" y="183007"/>
                </a:lnTo>
                <a:lnTo>
                  <a:pt x="1108075" y="183007"/>
                </a:lnTo>
                <a:lnTo>
                  <a:pt x="1108075" y="344932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41647" y="6396863"/>
            <a:ext cx="23495" cy="345440"/>
          </a:xfrm>
          <a:custGeom>
            <a:avLst/>
            <a:gdLst/>
            <a:ahLst/>
            <a:cxnLst/>
            <a:rect l="l" t="t" r="r" b="b"/>
            <a:pathLst>
              <a:path w="23495" h="345440">
                <a:moveTo>
                  <a:pt x="0" y="0"/>
                </a:moveTo>
                <a:lnTo>
                  <a:pt x="0" y="183007"/>
                </a:lnTo>
                <a:lnTo>
                  <a:pt x="23240" y="183007"/>
                </a:lnTo>
                <a:lnTo>
                  <a:pt x="23240" y="344932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92754" y="6396863"/>
            <a:ext cx="1049020" cy="339725"/>
          </a:xfrm>
          <a:custGeom>
            <a:avLst/>
            <a:gdLst/>
            <a:ahLst/>
            <a:cxnLst/>
            <a:rect l="l" t="t" r="r" b="b"/>
            <a:pathLst>
              <a:path w="1049020" h="339725">
                <a:moveTo>
                  <a:pt x="1048893" y="0"/>
                </a:moveTo>
                <a:lnTo>
                  <a:pt x="1048893" y="177419"/>
                </a:lnTo>
                <a:lnTo>
                  <a:pt x="0" y="177419"/>
                </a:lnTo>
                <a:lnTo>
                  <a:pt x="0" y="339344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5897" y="6396863"/>
            <a:ext cx="2326005" cy="339725"/>
          </a:xfrm>
          <a:custGeom>
            <a:avLst/>
            <a:gdLst/>
            <a:ahLst/>
            <a:cxnLst/>
            <a:rect l="l" t="t" r="r" b="b"/>
            <a:pathLst>
              <a:path w="2326004" h="339725">
                <a:moveTo>
                  <a:pt x="2325751" y="0"/>
                </a:moveTo>
                <a:lnTo>
                  <a:pt x="2325751" y="177419"/>
                </a:lnTo>
                <a:lnTo>
                  <a:pt x="0" y="177419"/>
                </a:lnTo>
                <a:lnTo>
                  <a:pt x="0" y="339344"/>
                </a:lnTo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18688" y="5596128"/>
            <a:ext cx="1641348" cy="87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25671" y="5821171"/>
            <a:ext cx="6337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4147" y="6707123"/>
            <a:ext cx="1051560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46022" y="6797802"/>
            <a:ext cx="539750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55244" marR="5080" indent="-43180">
              <a:lnSpc>
                <a:spcPts val="1440"/>
              </a:lnSpc>
              <a:spcBef>
                <a:spcPts val="350"/>
              </a:spcBef>
            </a:pP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ile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72867" y="6707123"/>
            <a:ext cx="1275587" cy="681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14345" y="6797802"/>
            <a:ext cx="956944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64160" marR="5080" indent="-251460">
              <a:lnSpc>
                <a:spcPts val="1440"/>
              </a:lnSpc>
              <a:spcBef>
                <a:spcPts val="35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ive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98164" y="6711695"/>
            <a:ext cx="923543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838447" y="6795261"/>
            <a:ext cx="452755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 indent="10160">
              <a:lnSpc>
                <a:spcPts val="1440"/>
              </a:lnSpc>
              <a:spcBef>
                <a:spcPts val="35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ear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Stre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17720" y="6711695"/>
            <a:ext cx="1056131" cy="681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01361" y="6803263"/>
            <a:ext cx="698500" cy="4229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60"/>
              </a:lnSpc>
              <a:spcBef>
                <a:spcPts val="100"/>
              </a:spcBef>
            </a:pP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ional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6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92140" y="6702552"/>
            <a:ext cx="1110995" cy="708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937630" y="6810502"/>
            <a:ext cx="631825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00965" marR="5080" indent="-88900">
              <a:lnSpc>
                <a:spcPts val="1440"/>
              </a:lnSpc>
              <a:spcBef>
                <a:spcPts val="35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Bending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Stress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86909" y="8600947"/>
            <a:ext cx="15513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  <a:tab pos="1438910" algn="l"/>
              </a:tabLst>
            </a:pPr>
            <a:r>
              <a:rPr dirty="0" sz="1400">
                <a:latin typeface="Times New Roman"/>
                <a:cs typeface="Times New Roman"/>
              </a:rPr>
              <a:t>F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08701" y="9198356"/>
            <a:ext cx="1346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05095" y="8710930"/>
            <a:ext cx="914400" cy="422275"/>
          </a:xfrm>
          <a:custGeom>
            <a:avLst/>
            <a:gdLst/>
            <a:ahLst/>
            <a:cxnLst/>
            <a:rect l="l" t="t" r="r" b="b"/>
            <a:pathLst>
              <a:path w="914400" h="422275">
                <a:moveTo>
                  <a:pt x="762762" y="0"/>
                </a:moveTo>
                <a:lnTo>
                  <a:pt x="151637" y="0"/>
                </a:lnTo>
                <a:lnTo>
                  <a:pt x="111301" y="7541"/>
                </a:lnTo>
                <a:lnTo>
                  <a:pt x="75071" y="28825"/>
                </a:lnTo>
                <a:lnTo>
                  <a:pt x="44386" y="61839"/>
                </a:lnTo>
                <a:lnTo>
                  <a:pt x="20686" y="104570"/>
                </a:lnTo>
                <a:lnTo>
                  <a:pt x="5411" y="155007"/>
                </a:lnTo>
                <a:lnTo>
                  <a:pt x="0" y="211137"/>
                </a:lnTo>
                <a:lnTo>
                  <a:pt x="5411" y="267267"/>
                </a:lnTo>
                <a:lnTo>
                  <a:pt x="20686" y="317704"/>
                </a:lnTo>
                <a:lnTo>
                  <a:pt x="44386" y="360435"/>
                </a:lnTo>
                <a:lnTo>
                  <a:pt x="75071" y="393449"/>
                </a:lnTo>
                <a:lnTo>
                  <a:pt x="111301" y="414733"/>
                </a:lnTo>
                <a:lnTo>
                  <a:pt x="151637" y="422275"/>
                </a:lnTo>
                <a:lnTo>
                  <a:pt x="762762" y="422275"/>
                </a:lnTo>
                <a:lnTo>
                  <a:pt x="803098" y="414733"/>
                </a:lnTo>
                <a:lnTo>
                  <a:pt x="839328" y="393449"/>
                </a:lnTo>
                <a:lnTo>
                  <a:pt x="870013" y="360435"/>
                </a:lnTo>
                <a:lnTo>
                  <a:pt x="893713" y="317704"/>
                </a:lnTo>
                <a:lnTo>
                  <a:pt x="908988" y="267267"/>
                </a:lnTo>
                <a:lnTo>
                  <a:pt x="914400" y="211137"/>
                </a:lnTo>
                <a:lnTo>
                  <a:pt x="908988" y="155007"/>
                </a:lnTo>
                <a:lnTo>
                  <a:pt x="893713" y="104570"/>
                </a:lnTo>
                <a:lnTo>
                  <a:pt x="870013" y="61839"/>
                </a:lnTo>
                <a:lnTo>
                  <a:pt x="839328" y="28825"/>
                </a:lnTo>
                <a:lnTo>
                  <a:pt x="803098" y="7541"/>
                </a:lnTo>
                <a:lnTo>
                  <a:pt x="762762" y="0"/>
                </a:lnTo>
                <a:close/>
              </a:path>
            </a:pathLst>
          </a:custGeom>
          <a:solidFill>
            <a:srgbClr val="C2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05095" y="8710930"/>
            <a:ext cx="914400" cy="422275"/>
          </a:xfrm>
          <a:custGeom>
            <a:avLst/>
            <a:gdLst/>
            <a:ahLst/>
            <a:cxnLst/>
            <a:rect l="l" t="t" r="r" b="b"/>
            <a:pathLst>
              <a:path w="914400" h="422275">
                <a:moveTo>
                  <a:pt x="914400" y="211137"/>
                </a:moveTo>
                <a:lnTo>
                  <a:pt x="908988" y="267267"/>
                </a:lnTo>
                <a:lnTo>
                  <a:pt x="893713" y="317704"/>
                </a:lnTo>
                <a:lnTo>
                  <a:pt x="870013" y="360435"/>
                </a:lnTo>
                <a:lnTo>
                  <a:pt x="839328" y="393449"/>
                </a:lnTo>
                <a:lnTo>
                  <a:pt x="803098" y="414733"/>
                </a:lnTo>
                <a:lnTo>
                  <a:pt x="762762" y="422275"/>
                </a:lnTo>
                <a:lnTo>
                  <a:pt x="151637" y="422275"/>
                </a:lnTo>
                <a:lnTo>
                  <a:pt x="111301" y="414733"/>
                </a:lnTo>
                <a:lnTo>
                  <a:pt x="75071" y="393449"/>
                </a:lnTo>
                <a:lnTo>
                  <a:pt x="44386" y="360435"/>
                </a:lnTo>
                <a:lnTo>
                  <a:pt x="20686" y="317704"/>
                </a:lnTo>
                <a:lnTo>
                  <a:pt x="5411" y="267267"/>
                </a:lnTo>
                <a:lnTo>
                  <a:pt x="0" y="211137"/>
                </a:lnTo>
                <a:lnTo>
                  <a:pt x="5411" y="155007"/>
                </a:lnTo>
                <a:lnTo>
                  <a:pt x="20686" y="104570"/>
                </a:lnTo>
                <a:lnTo>
                  <a:pt x="44386" y="61839"/>
                </a:lnTo>
                <a:lnTo>
                  <a:pt x="75071" y="28825"/>
                </a:lnTo>
                <a:lnTo>
                  <a:pt x="111301" y="7541"/>
                </a:lnTo>
                <a:lnTo>
                  <a:pt x="151637" y="0"/>
                </a:lnTo>
                <a:lnTo>
                  <a:pt x="762762" y="0"/>
                </a:lnTo>
                <a:lnTo>
                  <a:pt x="803098" y="7541"/>
                </a:lnTo>
                <a:lnTo>
                  <a:pt x="839328" y="28825"/>
                </a:lnTo>
                <a:lnTo>
                  <a:pt x="870013" y="61839"/>
                </a:lnTo>
                <a:lnTo>
                  <a:pt x="893713" y="104570"/>
                </a:lnTo>
                <a:lnTo>
                  <a:pt x="908988" y="155007"/>
                </a:lnTo>
                <a:lnTo>
                  <a:pt x="914400" y="2111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16346" y="8710930"/>
            <a:ext cx="151765" cy="422275"/>
          </a:xfrm>
          <a:custGeom>
            <a:avLst/>
            <a:gdLst/>
            <a:ahLst/>
            <a:cxnLst/>
            <a:rect l="l" t="t" r="r" b="b"/>
            <a:pathLst>
              <a:path w="151764" h="422275">
                <a:moveTo>
                  <a:pt x="151511" y="422275"/>
                </a:moveTo>
                <a:lnTo>
                  <a:pt x="111227" y="414733"/>
                </a:lnTo>
                <a:lnTo>
                  <a:pt x="75033" y="393449"/>
                </a:lnTo>
                <a:lnTo>
                  <a:pt x="44370" y="360435"/>
                </a:lnTo>
                <a:lnTo>
                  <a:pt x="20682" y="317704"/>
                </a:lnTo>
                <a:lnTo>
                  <a:pt x="5411" y="267267"/>
                </a:lnTo>
                <a:lnTo>
                  <a:pt x="0" y="211137"/>
                </a:lnTo>
                <a:lnTo>
                  <a:pt x="5411" y="155007"/>
                </a:lnTo>
                <a:lnTo>
                  <a:pt x="20682" y="104570"/>
                </a:lnTo>
                <a:lnTo>
                  <a:pt x="44370" y="61839"/>
                </a:lnTo>
                <a:lnTo>
                  <a:pt x="75033" y="28825"/>
                </a:lnTo>
                <a:lnTo>
                  <a:pt x="111227" y="7541"/>
                </a:lnTo>
                <a:lnTo>
                  <a:pt x="1515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53304" y="8878887"/>
            <a:ext cx="351790" cy="85725"/>
          </a:xfrm>
          <a:custGeom>
            <a:avLst/>
            <a:gdLst/>
            <a:ahLst/>
            <a:cxnLst/>
            <a:rect l="l" t="t" r="r" b="b"/>
            <a:pathLst>
              <a:path w="351789" h="85725">
                <a:moveTo>
                  <a:pt x="85725" y="0"/>
                </a:moveTo>
                <a:lnTo>
                  <a:pt x="0" y="42862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351789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351789" h="85725">
                <a:moveTo>
                  <a:pt x="351790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351790" y="57150"/>
                </a:lnTo>
                <a:lnTo>
                  <a:pt x="35179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05095" y="8931909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29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05095" y="9210040"/>
            <a:ext cx="774700" cy="76200"/>
          </a:xfrm>
          <a:custGeom>
            <a:avLst/>
            <a:gdLst/>
            <a:ahLst/>
            <a:cxnLst/>
            <a:rect l="l" t="t" r="r" b="b"/>
            <a:pathLst>
              <a:path w="7747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59943" y="44449"/>
                </a:lnTo>
                <a:lnTo>
                  <a:pt x="57150" y="41605"/>
                </a:lnTo>
                <a:lnTo>
                  <a:pt x="57150" y="34594"/>
                </a:lnTo>
                <a:lnTo>
                  <a:pt x="59943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774700" h="76200">
                <a:moveTo>
                  <a:pt x="698500" y="0"/>
                </a:moveTo>
                <a:lnTo>
                  <a:pt x="698500" y="76199"/>
                </a:lnTo>
                <a:lnTo>
                  <a:pt x="762000" y="44449"/>
                </a:lnTo>
                <a:lnTo>
                  <a:pt x="714755" y="44449"/>
                </a:lnTo>
                <a:lnTo>
                  <a:pt x="717550" y="41605"/>
                </a:lnTo>
                <a:lnTo>
                  <a:pt x="717550" y="34594"/>
                </a:lnTo>
                <a:lnTo>
                  <a:pt x="714755" y="31749"/>
                </a:lnTo>
                <a:lnTo>
                  <a:pt x="762000" y="31749"/>
                </a:lnTo>
                <a:lnTo>
                  <a:pt x="698500" y="0"/>
                </a:lnTo>
                <a:close/>
              </a:path>
              <a:path w="774700" h="76200">
                <a:moveTo>
                  <a:pt x="76200" y="31749"/>
                </a:moveTo>
                <a:lnTo>
                  <a:pt x="59943" y="31749"/>
                </a:lnTo>
                <a:lnTo>
                  <a:pt x="57150" y="34594"/>
                </a:lnTo>
                <a:lnTo>
                  <a:pt x="57150" y="41605"/>
                </a:lnTo>
                <a:lnTo>
                  <a:pt x="59943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774700" h="76200">
                <a:moveTo>
                  <a:pt x="698500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698500" y="44449"/>
                </a:lnTo>
                <a:lnTo>
                  <a:pt x="698500" y="31749"/>
                </a:lnTo>
                <a:close/>
              </a:path>
              <a:path w="774700" h="76200">
                <a:moveTo>
                  <a:pt x="762000" y="31749"/>
                </a:moveTo>
                <a:lnTo>
                  <a:pt x="714755" y="31749"/>
                </a:lnTo>
                <a:lnTo>
                  <a:pt x="717550" y="34594"/>
                </a:lnTo>
                <a:lnTo>
                  <a:pt x="717550" y="41605"/>
                </a:lnTo>
                <a:lnTo>
                  <a:pt x="714755" y="44449"/>
                </a:lnTo>
                <a:lnTo>
                  <a:pt x="762000" y="44449"/>
                </a:lnTo>
                <a:lnTo>
                  <a:pt x="774700" y="38099"/>
                </a:lnTo>
                <a:lnTo>
                  <a:pt x="76200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20409" y="8710930"/>
            <a:ext cx="299085" cy="422275"/>
          </a:xfrm>
          <a:custGeom>
            <a:avLst/>
            <a:gdLst/>
            <a:ahLst/>
            <a:cxnLst/>
            <a:rect l="l" t="t" r="r" b="b"/>
            <a:pathLst>
              <a:path w="299085" h="422275">
                <a:moveTo>
                  <a:pt x="149605" y="0"/>
                </a:moveTo>
                <a:lnTo>
                  <a:pt x="109816" y="7541"/>
                </a:lnTo>
                <a:lnTo>
                  <a:pt x="74073" y="28825"/>
                </a:lnTo>
                <a:lnTo>
                  <a:pt x="43799" y="61839"/>
                </a:lnTo>
                <a:lnTo>
                  <a:pt x="20414" y="104570"/>
                </a:lnTo>
                <a:lnTo>
                  <a:pt x="5340" y="155007"/>
                </a:lnTo>
                <a:lnTo>
                  <a:pt x="0" y="211137"/>
                </a:lnTo>
                <a:lnTo>
                  <a:pt x="5340" y="267267"/>
                </a:lnTo>
                <a:lnTo>
                  <a:pt x="20414" y="317704"/>
                </a:lnTo>
                <a:lnTo>
                  <a:pt x="43799" y="360435"/>
                </a:lnTo>
                <a:lnTo>
                  <a:pt x="74073" y="393449"/>
                </a:lnTo>
                <a:lnTo>
                  <a:pt x="109816" y="414733"/>
                </a:lnTo>
                <a:lnTo>
                  <a:pt x="149605" y="422275"/>
                </a:lnTo>
                <a:lnTo>
                  <a:pt x="189341" y="414733"/>
                </a:lnTo>
                <a:lnTo>
                  <a:pt x="225048" y="393449"/>
                </a:lnTo>
                <a:lnTo>
                  <a:pt x="255301" y="360435"/>
                </a:lnTo>
                <a:lnTo>
                  <a:pt x="278675" y="317704"/>
                </a:lnTo>
                <a:lnTo>
                  <a:pt x="293745" y="267267"/>
                </a:lnTo>
                <a:lnTo>
                  <a:pt x="299085" y="211137"/>
                </a:lnTo>
                <a:lnTo>
                  <a:pt x="293745" y="155007"/>
                </a:lnTo>
                <a:lnTo>
                  <a:pt x="278675" y="104570"/>
                </a:lnTo>
                <a:lnTo>
                  <a:pt x="255301" y="61839"/>
                </a:lnTo>
                <a:lnTo>
                  <a:pt x="225048" y="28825"/>
                </a:lnTo>
                <a:lnTo>
                  <a:pt x="189341" y="7541"/>
                </a:lnTo>
                <a:lnTo>
                  <a:pt x="149605" y="0"/>
                </a:lnTo>
                <a:close/>
              </a:path>
            </a:pathLst>
          </a:custGeom>
          <a:solidFill>
            <a:srgbClr val="EAF0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20409" y="8710930"/>
            <a:ext cx="299085" cy="422275"/>
          </a:xfrm>
          <a:custGeom>
            <a:avLst/>
            <a:gdLst/>
            <a:ahLst/>
            <a:cxnLst/>
            <a:rect l="l" t="t" r="r" b="b"/>
            <a:pathLst>
              <a:path w="299085" h="422275">
                <a:moveTo>
                  <a:pt x="149605" y="0"/>
                </a:moveTo>
                <a:lnTo>
                  <a:pt x="109816" y="7541"/>
                </a:lnTo>
                <a:lnTo>
                  <a:pt x="74073" y="28825"/>
                </a:lnTo>
                <a:lnTo>
                  <a:pt x="43799" y="61839"/>
                </a:lnTo>
                <a:lnTo>
                  <a:pt x="20414" y="104570"/>
                </a:lnTo>
                <a:lnTo>
                  <a:pt x="5340" y="155007"/>
                </a:lnTo>
                <a:lnTo>
                  <a:pt x="0" y="211137"/>
                </a:lnTo>
                <a:lnTo>
                  <a:pt x="5340" y="267267"/>
                </a:lnTo>
                <a:lnTo>
                  <a:pt x="20414" y="317704"/>
                </a:lnTo>
                <a:lnTo>
                  <a:pt x="43799" y="360435"/>
                </a:lnTo>
                <a:lnTo>
                  <a:pt x="74073" y="393449"/>
                </a:lnTo>
                <a:lnTo>
                  <a:pt x="109816" y="414733"/>
                </a:lnTo>
                <a:lnTo>
                  <a:pt x="149605" y="422275"/>
                </a:lnTo>
                <a:lnTo>
                  <a:pt x="189341" y="414733"/>
                </a:lnTo>
                <a:lnTo>
                  <a:pt x="225048" y="393449"/>
                </a:lnTo>
                <a:lnTo>
                  <a:pt x="255301" y="360435"/>
                </a:lnTo>
                <a:lnTo>
                  <a:pt x="278675" y="317704"/>
                </a:lnTo>
                <a:lnTo>
                  <a:pt x="293745" y="267267"/>
                </a:lnTo>
                <a:lnTo>
                  <a:pt x="299085" y="211137"/>
                </a:lnTo>
                <a:lnTo>
                  <a:pt x="293745" y="155007"/>
                </a:lnTo>
                <a:lnTo>
                  <a:pt x="278675" y="104570"/>
                </a:lnTo>
                <a:lnTo>
                  <a:pt x="255301" y="61839"/>
                </a:lnTo>
                <a:lnTo>
                  <a:pt x="225048" y="28825"/>
                </a:lnTo>
                <a:lnTo>
                  <a:pt x="189341" y="7541"/>
                </a:lnTo>
                <a:lnTo>
                  <a:pt x="14960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79795" y="8948419"/>
            <a:ext cx="635" cy="378460"/>
          </a:xfrm>
          <a:custGeom>
            <a:avLst/>
            <a:gdLst/>
            <a:ahLst/>
            <a:cxnLst/>
            <a:rect l="l" t="t" r="r" b="b"/>
            <a:pathLst>
              <a:path w="635" h="378459">
                <a:moveTo>
                  <a:pt x="0" y="0"/>
                </a:moveTo>
                <a:lnTo>
                  <a:pt x="634" y="37845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988684" y="8889047"/>
            <a:ext cx="412750" cy="85725"/>
          </a:xfrm>
          <a:custGeom>
            <a:avLst/>
            <a:gdLst/>
            <a:ahLst/>
            <a:cxnLst/>
            <a:rect l="l" t="t" r="r" b="b"/>
            <a:pathLst>
              <a:path w="412750" h="85725">
                <a:moveTo>
                  <a:pt x="327025" y="0"/>
                </a:moveTo>
                <a:lnTo>
                  <a:pt x="327025" y="85725"/>
                </a:lnTo>
                <a:lnTo>
                  <a:pt x="384175" y="57150"/>
                </a:lnTo>
                <a:lnTo>
                  <a:pt x="341249" y="57150"/>
                </a:lnTo>
                <a:lnTo>
                  <a:pt x="341249" y="28575"/>
                </a:lnTo>
                <a:lnTo>
                  <a:pt x="384175" y="28575"/>
                </a:lnTo>
                <a:lnTo>
                  <a:pt x="327025" y="0"/>
                </a:lnTo>
                <a:close/>
              </a:path>
              <a:path w="412750" h="85725">
                <a:moveTo>
                  <a:pt x="32702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27025" y="57150"/>
                </a:lnTo>
                <a:lnTo>
                  <a:pt x="327025" y="28575"/>
                </a:lnTo>
                <a:close/>
              </a:path>
              <a:path w="412750" h="85725">
                <a:moveTo>
                  <a:pt x="384175" y="28575"/>
                </a:moveTo>
                <a:lnTo>
                  <a:pt x="341249" y="28575"/>
                </a:lnTo>
                <a:lnTo>
                  <a:pt x="341249" y="57150"/>
                </a:lnTo>
                <a:lnTo>
                  <a:pt x="384175" y="57150"/>
                </a:lnTo>
                <a:lnTo>
                  <a:pt x="412750" y="42862"/>
                </a:lnTo>
                <a:lnTo>
                  <a:pt x="38417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26454" y="8766047"/>
            <a:ext cx="212852" cy="97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51975" y="1009650"/>
            <a:ext cx="5642829" cy="3333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81405" y="8658225"/>
            <a:ext cx="2919095" cy="421640"/>
          </a:xfrm>
          <a:custGeom>
            <a:avLst/>
            <a:gdLst/>
            <a:ahLst/>
            <a:cxnLst/>
            <a:rect l="l" t="t" r="r" b="b"/>
            <a:pathLst>
              <a:path w="2919095" h="421640">
                <a:moveTo>
                  <a:pt x="52704" y="0"/>
                </a:moveTo>
                <a:lnTo>
                  <a:pt x="32189" y="4145"/>
                </a:lnTo>
                <a:lnTo>
                  <a:pt x="15436" y="15446"/>
                </a:lnTo>
                <a:lnTo>
                  <a:pt x="4141" y="32200"/>
                </a:lnTo>
                <a:lnTo>
                  <a:pt x="0" y="52705"/>
                </a:lnTo>
                <a:lnTo>
                  <a:pt x="0" y="368934"/>
                </a:lnTo>
                <a:lnTo>
                  <a:pt x="4141" y="389450"/>
                </a:lnTo>
                <a:lnTo>
                  <a:pt x="15436" y="406203"/>
                </a:lnTo>
                <a:lnTo>
                  <a:pt x="32189" y="417498"/>
                </a:lnTo>
                <a:lnTo>
                  <a:pt x="52704" y="421640"/>
                </a:lnTo>
                <a:lnTo>
                  <a:pt x="2866390" y="421640"/>
                </a:lnTo>
                <a:lnTo>
                  <a:pt x="2886894" y="417498"/>
                </a:lnTo>
                <a:lnTo>
                  <a:pt x="2903648" y="406203"/>
                </a:lnTo>
                <a:lnTo>
                  <a:pt x="2914949" y="389450"/>
                </a:lnTo>
                <a:lnTo>
                  <a:pt x="2919095" y="368934"/>
                </a:lnTo>
                <a:lnTo>
                  <a:pt x="2919095" y="52705"/>
                </a:lnTo>
                <a:lnTo>
                  <a:pt x="2914949" y="32200"/>
                </a:lnTo>
                <a:lnTo>
                  <a:pt x="2903648" y="15446"/>
                </a:lnTo>
                <a:lnTo>
                  <a:pt x="2886894" y="4145"/>
                </a:lnTo>
                <a:lnTo>
                  <a:pt x="2866390" y="0"/>
                </a:lnTo>
                <a:lnTo>
                  <a:pt x="5270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61973"/>
            <a:ext cx="186880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Where </a:t>
            </a:r>
            <a:r>
              <a:rPr dirty="0" sz="1200" spc="-5">
                <a:latin typeface="Times New Roman"/>
                <a:cs typeface="Times New Roman"/>
              </a:rPr>
              <a:t>F is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force</a:t>
            </a:r>
            <a:endParaRPr sz="1200">
              <a:latin typeface="Times New Roman"/>
              <a:cs typeface="Times New Roman"/>
            </a:endParaRPr>
          </a:p>
          <a:p>
            <a:pPr marL="507365">
              <a:lnSpc>
                <a:spcPts val="1390"/>
              </a:lnSpc>
            </a:pPr>
            <a:r>
              <a:rPr dirty="0" sz="1200" spc="-5">
                <a:latin typeface="Times New Roman"/>
                <a:cs typeface="Times New Roman"/>
              </a:rPr>
              <a:t>A 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crossing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area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5361813"/>
            <a:ext cx="5513070" cy="1316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1.1.1.2 Stress And Strain</a:t>
            </a:r>
            <a:r>
              <a:rPr dirty="0" u="heavy" sz="1400" spc="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Realation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axial load 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gradually </a:t>
            </a:r>
            <a:r>
              <a:rPr dirty="0" sz="1200" spc="-5">
                <a:latin typeface="Times New Roman"/>
                <a:cs typeface="Times New Roman"/>
              </a:rPr>
              <a:t>increased,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total elongation over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bar </a:t>
            </a:r>
            <a:r>
              <a:rPr dirty="0" sz="1200">
                <a:latin typeface="Times New Roman"/>
                <a:cs typeface="Times New Roman"/>
              </a:rPr>
              <a:t>length  </a:t>
            </a:r>
            <a:r>
              <a:rPr dirty="0" sz="1200" spc="-5">
                <a:latin typeface="Times New Roman"/>
                <a:cs typeface="Times New Roman"/>
              </a:rPr>
              <a:t>is measured at each </a:t>
            </a:r>
            <a:r>
              <a:rPr dirty="0" sz="1200">
                <a:latin typeface="Times New Roman"/>
                <a:cs typeface="Times New Roman"/>
              </a:rPr>
              <a:t>increment of load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continued until </a:t>
            </a:r>
            <a:r>
              <a:rPr dirty="0" sz="1200" spc="-5">
                <a:latin typeface="Times New Roman"/>
                <a:cs typeface="Times New Roman"/>
              </a:rPr>
              <a:t>fracture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specimen  takes place. </a:t>
            </a:r>
            <a:r>
              <a:rPr dirty="0" sz="1200">
                <a:latin typeface="Times New Roman"/>
                <a:cs typeface="Times New Roman"/>
              </a:rPr>
              <a:t>Knowing the </a:t>
            </a:r>
            <a:r>
              <a:rPr dirty="0" sz="1200" spc="-5">
                <a:latin typeface="Times New Roman"/>
                <a:cs typeface="Times New Roman"/>
              </a:rPr>
              <a:t>original cross-sectional area </a:t>
            </a:r>
            <a:r>
              <a:rPr dirty="0" sz="1200">
                <a:latin typeface="Times New Roman"/>
                <a:cs typeface="Times New Roman"/>
              </a:rPr>
              <a:t>of the test specimen, the </a:t>
            </a:r>
            <a:r>
              <a:rPr dirty="0" sz="1200" spc="-5" i="1">
                <a:latin typeface="Times New Roman"/>
                <a:cs typeface="Times New Roman"/>
              </a:rPr>
              <a:t>normal  </a:t>
            </a:r>
            <a:r>
              <a:rPr dirty="0" sz="1200" spc="-5" i="1">
                <a:latin typeface="Times New Roman"/>
                <a:cs typeface="Times New Roman"/>
              </a:rPr>
              <a:t>stress</a:t>
            </a:r>
            <a:r>
              <a:rPr dirty="0" sz="1200" spc="-5">
                <a:latin typeface="Times New Roman"/>
                <a:cs typeface="Times New Roman"/>
              </a:rPr>
              <a:t>, denoted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 spc="-5" i="1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, </a:t>
            </a:r>
            <a:r>
              <a:rPr dirty="0" sz="1200">
                <a:latin typeface="Times New Roman"/>
                <a:cs typeface="Times New Roman"/>
              </a:rPr>
              <a:t>may be </a:t>
            </a:r>
            <a:r>
              <a:rPr dirty="0" sz="1200" spc="-5">
                <a:latin typeface="Times New Roman"/>
                <a:cs typeface="Times New Roman"/>
              </a:rPr>
              <a:t>obtained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5">
                <a:latin typeface="Times New Roman"/>
                <a:cs typeface="Times New Roman"/>
              </a:rPr>
              <a:t>any </a:t>
            </a:r>
            <a:r>
              <a:rPr dirty="0" sz="1200">
                <a:latin typeface="Times New Roman"/>
                <a:cs typeface="Times New Roman"/>
              </a:rPr>
              <a:t>value of the axial load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use </a:t>
            </a:r>
            <a:r>
              <a:rPr dirty="0" sz="1200">
                <a:latin typeface="Times New Roman"/>
                <a:cs typeface="Times New Roman"/>
              </a:rPr>
              <a:t>of the  </a:t>
            </a:r>
            <a:r>
              <a:rPr dirty="0" sz="1200" spc="-5">
                <a:latin typeface="Times New Roman"/>
                <a:cs typeface="Times New Roman"/>
              </a:rPr>
              <a:t>relation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454" y="7049008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 h="0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21051" y="6927342"/>
            <a:ext cx="574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6405" algn="l"/>
              </a:tabLst>
            </a:pPr>
            <a:r>
              <a:rPr dirty="0" sz="1200" spc="-204">
                <a:latin typeface="Arial"/>
                <a:cs typeface="Arial"/>
              </a:rPr>
              <a:t>𝐸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195">
                <a:latin typeface="Arial"/>
                <a:cs typeface="Arial"/>
              </a:rPr>
              <a:t>=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195">
                <a:latin typeface="Arial"/>
                <a:cs typeface="Arial"/>
              </a:rPr>
              <a:t>=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9754" y="6811517"/>
            <a:ext cx="586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800" algn="l"/>
              </a:tabLst>
            </a:pPr>
            <a:r>
              <a:rPr dirty="0" sz="1200" spc="-265">
                <a:latin typeface="Arial"/>
                <a:cs typeface="Arial"/>
              </a:rPr>
              <a:t>𝜎</a:t>
            </a:r>
            <a:r>
              <a:rPr dirty="0" sz="1200" spc="-265">
                <a:latin typeface="Arial"/>
                <a:cs typeface="Arial"/>
              </a:rPr>
              <a:t>	</a:t>
            </a:r>
            <a:r>
              <a:rPr dirty="0" sz="1200" spc="-190">
                <a:latin typeface="Arial"/>
                <a:cs typeface="Arial"/>
              </a:rPr>
              <a:t>𝑃</a:t>
            </a:r>
            <a:r>
              <a:rPr dirty="0" sz="1200" spc="245">
                <a:latin typeface="Arial"/>
                <a:cs typeface="Arial"/>
              </a:rPr>
              <a:t>/</a:t>
            </a:r>
            <a:r>
              <a:rPr dirty="0" sz="1200" spc="-190">
                <a:latin typeface="Arial"/>
                <a:cs typeface="Arial"/>
              </a:rPr>
              <a:t>𝐴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898" y="7029450"/>
            <a:ext cx="567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705" algn="l"/>
              </a:tabLst>
            </a:pPr>
            <a:r>
              <a:rPr dirty="0" sz="1200" spc="-475">
                <a:latin typeface="Arial"/>
                <a:cs typeface="Arial"/>
              </a:rPr>
              <a:t>𝜀</a:t>
            </a:r>
            <a:r>
              <a:rPr dirty="0" sz="1200" spc="-475">
                <a:latin typeface="Arial"/>
                <a:cs typeface="Arial"/>
              </a:rPr>
              <a:t>	</a:t>
            </a:r>
            <a:r>
              <a:rPr dirty="0" sz="1200" spc="-15">
                <a:latin typeface="Arial"/>
                <a:cs typeface="Arial"/>
              </a:rPr>
              <a:t>∆</a:t>
            </a:r>
            <a:r>
              <a:rPr dirty="0" sz="1200" spc="245">
                <a:latin typeface="Arial"/>
                <a:cs typeface="Arial"/>
              </a:rPr>
              <a:t>/</a:t>
            </a:r>
            <a:r>
              <a:rPr dirty="0" sz="1200" spc="-350">
                <a:latin typeface="Arial"/>
                <a:cs typeface="Arial"/>
              </a:rPr>
              <a:t>𝐿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5063" y="7049008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 h="0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08019" y="6927342"/>
            <a:ext cx="972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753110" algn="l"/>
              </a:tabLst>
            </a:pPr>
            <a:r>
              <a:rPr dirty="0" sz="1200" spc="-90">
                <a:latin typeface="Arial"/>
                <a:cs typeface="Arial"/>
              </a:rPr>
              <a:t>,</a:t>
            </a:r>
            <a:r>
              <a:rPr dirty="0" sz="1200" spc="-90">
                <a:latin typeface="Arial"/>
                <a:cs typeface="Arial"/>
              </a:rPr>
              <a:t>	</a:t>
            </a:r>
            <a:r>
              <a:rPr dirty="0" sz="1200" spc="-195">
                <a:latin typeface="Arial"/>
                <a:cs typeface="Arial"/>
              </a:rPr>
              <a:t>→</a:t>
            </a:r>
            <a:r>
              <a:rPr dirty="0" sz="1200" spc="-195">
                <a:latin typeface="Arial"/>
                <a:cs typeface="Arial"/>
              </a:rPr>
              <a:t>	</a:t>
            </a:r>
            <a:r>
              <a:rPr dirty="0" sz="1200" spc="-15">
                <a:latin typeface="Arial"/>
                <a:cs typeface="Arial"/>
              </a:rPr>
              <a:t>∆</a:t>
            </a:r>
            <a:r>
              <a:rPr dirty="0" sz="1200" spc="195">
                <a:latin typeface="Arial"/>
                <a:cs typeface="Arial"/>
              </a:rPr>
              <a:t>=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5825" y="6776466"/>
            <a:ext cx="217170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375"/>
              </a:spcBef>
            </a:pPr>
            <a:r>
              <a:rPr dirty="0" sz="1200" spc="-215">
                <a:latin typeface="Arial"/>
                <a:cs typeface="Arial"/>
              </a:rPr>
              <a:t>𝑃𝐿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 spc="-195">
                <a:latin typeface="Arial"/>
                <a:cs typeface="Arial"/>
              </a:rPr>
              <a:t>𝐴</a:t>
            </a:r>
            <a:r>
              <a:rPr dirty="0" sz="1200" spc="-204">
                <a:latin typeface="Arial"/>
                <a:cs typeface="Arial"/>
              </a:rPr>
              <a:t>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8525" y="7049008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30604" y="7373873"/>
            <a:ext cx="5512435" cy="14357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i="1">
                <a:latin typeface="Times New Roman"/>
                <a:cs typeface="Times New Roman"/>
              </a:rPr>
              <a:t>P </a:t>
            </a:r>
            <a:r>
              <a:rPr dirty="0" sz="1200" spc="-5">
                <a:latin typeface="Times New Roman"/>
                <a:cs typeface="Times New Roman"/>
              </a:rPr>
              <a:t>denotes </a:t>
            </a:r>
            <a:r>
              <a:rPr dirty="0" sz="1200">
                <a:latin typeface="Times New Roman"/>
                <a:cs typeface="Times New Roman"/>
              </a:rPr>
              <a:t>the axial load in </a:t>
            </a:r>
            <a:r>
              <a:rPr dirty="0" sz="1200" spc="-5">
                <a:latin typeface="Times New Roman"/>
                <a:cs typeface="Times New Roman"/>
              </a:rPr>
              <a:t>Newton and </a:t>
            </a:r>
            <a:r>
              <a:rPr dirty="0" sz="1200" i="1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the original </a:t>
            </a:r>
            <a:r>
              <a:rPr dirty="0" sz="1200">
                <a:latin typeface="Times New Roman"/>
                <a:cs typeface="Times New Roman"/>
              </a:rPr>
              <a:t>cross-sectional </a:t>
            </a:r>
            <a:r>
              <a:rPr dirty="0" sz="1200" spc="-5">
                <a:latin typeface="Times New Roman"/>
                <a:cs typeface="Times New Roman"/>
              </a:rPr>
              <a:t>area. </a:t>
            </a:r>
            <a:r>
              <a:rPr dirty="0" sz="1200">
                <a:latin typeface="Times New Roman"/>
                <a:cs typeface="Times New Roman"/>
              </a:rPr>
              <a:t>Having  </a:t>
            </a:r>
            <a:r>
              <a:rPr dirty="0" sz="1200" spc="-5">
                <a:latin typeface="Times New Roman"/>
                <a:cs typeface="Times New Roman"/>
              </a:rPr>
              <a:t>obtained numerous pairs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values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normal </a:t>
            </a:r>
            <a:r>
              <a:rPr dirty="0" sz="1200">
                <a:latin typeface="Times New Roman"/>
                <a:cs typeface="Times New Roman"/>
              </a:rPr>
              <a:t>stress </a:t>
            </a:r>
            <a:r>
              <a:rPr dirty="0" sz="1200" i="1">
                <a:latin typeface="Times New Roman"/>
                <a:cs typeface="Times New Roman"/>
              </a:rPr>
              <a:t>σ </a:t>
            </a:r>
            <a:r>
              <a:rPr dirty="0" sz="1200" spc="-5">
                <a:latin typeface="Times New Roman"/>
                <a:cs typeface="Times New Roman"/>
              </a:rPr>
              <a:t>and normal strain </a:t>
            </a:r>
            <a:r>
              <a:rPr dirty="0" sz="1200" spc="-300" i="1">
                <a:latin typeface="Times New Roman"/>
                <a:cs typeface="Times New Roman"/>
              </a:rPr>
              <a:t>ɛ</a:t>
            </a:r>
            <a:r>
              <a:rPr dirty="0" sz="1200" spc="-300">
                <a:latin typeface="Times New Roman"/>
                <a:cs typeface="Times New Roman"/>
              </a:rPr>
              <a:t>,</a:t>
            </a:r>
            <a:r>
              <a:rPr dirty="0" sz="1200" spc="-15">
                <a:latin typeface="Times New Roman"/>
                <a:cs typeface="Times New Roman"/>
              </a:rPr>
              <a:t>experimental  </a:t>
            </a:r>
            <a:r>
              <a:rPr dirty="0" sz="1200" spc="-5">
                <a:latin typeface="Times New Roman"/>
                <a:cs typeface="Times New Roman"/>
              </a:rPr>
              <a:t>data </a:t>
            </a:r>
            <a:r>
              <a:rPr dirty="0" sz="1200">
                <a:latin typeface="Times New Roman"/>
                <a:cs typeface="Times New Roman"/>
              </a:rPr>
              <a:t>may be plotted with these </a:t>
            </a:r>
            <a:r>
              <a:rPr dirty="0" sz="1200" spc="-5">
                <a:latin typeface="Times New Roman"/>
                <a:cs typeface="Times New Roman"/>
              </a:rPr>
              <a:t>quantities considered as ordinate and abscissa,  respectively.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 i="1">
                <a:latin typeface="Times New Roman"/>
                <a:cs typeface="Times New Roman"/>
              </a:rPr>
              <a:t>stress-strain curve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i="1">
                <a:latin typeface="Times New Roman"/>
                <a:cs typeface="Times New Roman"/>
              </a:rPr>
              <a:t>diagram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material </a:t>
            </a:r>
            <a:r>
              <a:rPr dirty="0" sz="1200">
                <a:latin typeface="Times New Roman"/>
                <a:cs typeface="Times New Roman"/>
              </a:rPr>
              <a:t>for this </a:t>
            </a:r>
            <a:r>
              <a:rPr dirty="0" sz="1200" spc="-5">
                <a:latin typeface="Times New Roman"/>
                <a:cs typeface="Times New Roman"/>
              </a:rPr>
              <a:t>type </a:t>
            </a:r>
            <a:r>
              <a:rPr dirty="0" sz="1200">
                <a:latin typeface="Times New Roman"/>
                <a:cs typeface="Times New Roman"/>
              </a:rPr>
              <a:t>of  </a:t>
            </a:r>
            <a:r>
              <a:rPr dirty="0" sz="1200" spc="-5">
                <a:latin typeface="Times New Roman"/>
                <a:cs typeface="Times New Roman"/>
              </a:rPr>
              <a:t>loading. Stress-strain diagrams assume </a:t>
            </a:r>
            <a:r>
              <a:rPr dirty="0" sz="1200">
                <a:latin typeface="Times New Roman"/>
                <a:cs typeface="Times New Roman"/>
              </a:rPr>
              <a:t>widely </a:t>
            </a:r>
            <a:r>
              <a:rPr dirty="0" sz="1200" spc="-5">
                <a:latin typeface="Times New Roman"/>
                <a:cs typeface="Times New Roman"/>
              </a:rPr>
              <a:t>differing forms </a:t>
            </a:r>
            <a:r>
              <a:rPr dirty="0" sz="1200">
                <a:latin typeface="Times New Roman"/>
                <a:cs typeface="Times New Roman"/>
              </a:rPr>
              <a:t>for various </a:t>
            </a:r>
            <a:r>
              <a:rPr dirty="0" sz="1200" spc="-5">
                <a:latin typeface="Times New Roman"/>
                <a:cs typeface="Times New Roman"/>
              </a:rPr>
              <a:t>materials.  Figure </a:t>
            </a:r>
            <a:r>
              <a:rPr dirty="0" sz="1200">
                <a:latin typeface="Times New Roman"/>
                <a:cs typeface="Times New Roman"/>
              </a:rPr>
              <a:t>1(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the stress-strain </a:t>
            </a:r>
            <a:r>
              <a:rPr dirty="0" sz="1200" spc="-5">
                <a:latin typeface="Times New Roman"/>
                <a:cs typeface="Times New Roman"/>
              </a:rPr>
              <a:t>diagram </a:t>
            </a:r>
            <a:r>
              <a:rPr dirty="0" sz="1200">
                <a:latin typeface="Times New Roman"/>
                <a:cs typeface="Times New Roman"/>
              </a:rPr>
              <a:t>for a medium-carbon </a:t>
            </a:r>
            <a:r>
              <a:rPr dirty="0" sz="1200" spc="-5">
                <a:latin typeface="Times New Roman"/>
                <a:cs typeface="Times New Roman"/>
              </a:rPr>
              <a:t>structural </a:t>
            </a:r>
            <a:r>
              <a:rPr dirty="0" sz="1200">
                <a:latin typeface="Times New Roman"/>
                <a:cs typeface="Times New Roman"/>
              </a:rPr>
              <a:t>steel,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1(</a:t>
            </a:r>
            <a:r>
              <a:rPr dirty="0" sz="1200" i="1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) </a:t>
            </a:r>
            <a:r>
              <a:rPr dirty="0" sz="1200" spc="-5">
                <a:latin typeface="Times New Roman"/>
                <a:cs typeface="Times New Roman"/>
              </a:rPr>
              <a:t>is 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alloy steel, </a:t>
            </a:r>
            <a:r>
              <a:rPr dirty="0" sz="1200" spc="-5">
                <a:latin typeface="Times New Roman"/>
                <a:cs typeface="Times New Roman"/>
              </a:rPr>
              <a:t>and Fig. </a:t>
            </a:r>
            <a:r>
              <a:rPr dirty="0" sz="1200" spc="5">
                <a:latin typeface="Times New Roman"/>
                <a:cs typeface="Times New Roman"/>
              </a:rPr>
              <a:t>1(</a:t>
            </a:r>
            <a:r>
              <a:rPr dirty="0" sz="1200" spc="5" i="1">
                <a:latin typeface="Times New Roman"/>
                <a:cs typeface="Times New Roman"/>
              </a:rPr>
              <a:t>c</a:t>
            </a:r>
            <a:r>
              <a:rPr dirty="0" sz="1200" spc="5">
                <a:latin typeface="Times New Roman"/>
                <a:cs typeface="Times New Roman"/>
              </a:rPr>
              <a:t>)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for hard </a:t>
            </a:r>
            <a:r>
              <a:rPr dirty="0" sz="1200" spc="-5">
                <a:latin typeface="Times New Roman"/>
                <a:cs typeface="Times New Roman"/>
              </a:rPr>
              <a:t>steels and certain </a:t>
            </a:r>
            <a:r>
              <a:rPr dirty="0" sz="1200">
                <a:latin typeface="Times New Roman"/>
                <a:cs typeface="Times New Roman"/>
              </a:rPr>
              <a:t>nonferrous </a:t>
            </a:r>
            <a:r>
              <a:rPr dirty="0" sz="1200" spc="-5">
                <a:latin typeface="Times New Roman"/>
                <a:cs typeface="Times New Roman"/>
              </a:rPr>
              <a:t>alloys. For  nonferrous alloys and </a:t>
            </a:r>
            <a:r>
              <a:rPr dirty="0" sz="1200">
                <a:latin typeface="Times New Roman"/>
                <a:cs typeface="Times New Roman"/>
              </a:rPr>
              <a:t>cast iron the </a:t>
            </a:r>
            <a:r>
              <a:rPr dirty="0" sz="1200" spc="-5">
                <a:latin typeface="Times New Roman"/>
                <a:cs typeface="Times New Roman"/>
              </a:rPr>
              <a:t>diagram has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form indicated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1(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5059" y="1615439"/>
            <a:ext cx="5636387" cy="3596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18129" y="6801484"/>
            <a:ext cx="2351405" cy="507365"/>
          </a:xfrm>
          <a:custGeom>
            <a:avLst/>
            <a:gdLst/>
            <a:ahLst/>
            <a:cxnLst/>
            <a:rect l="l" t="t" r="r" b="b"/>
            <a:pathLst>
              <a:path w="2351404" h="507365">
                <a:moveTo>
                  <a:pt x="63372" y="0"/>
                </a:moveTo>
                <a:lnTo>
                  <a:pt x="38736" y="4990"/>
                </a:lnTo>
                <a:lnTo>
                  <a:pt x="18589" y="18589"/>
                </a:lnTo>
                <a:lnTo>
                  <a:pt x="4990" y="38736"/>
                </a:lnTo>
                <a:lnTo>
                  <a:pt x="0" y="63373"/>
                </a:lnTo>
                <a:lnTo>
                  <a:pt x="0" y="443992"/>
                </a:lnTo>
                <a:lnTo>
                  <a:pt x="4990" y="468628"/>
                </a:lnTo>
                <a:lnTo>
                  <a:pt x="18589" y="488775"/>
                </a:lnTo>
                <a:lnTo>
                  <a:pt x="38736" y="502374"/>
                </a:lnTo>
                <a:lnTo>
                  <a:pt x="63372" y="507365"/>
                </a:lnTo>
                <a:lnTo>
                  <a:pt x="2288032" y="507365"/>
                </a:lnTo>
                <a:lnTo>
                  <a:pt x="2312668" y="502374"/>
                </a:lnTo>
                <a:lnTo>
                  <a:pt x="2332815" y="488775"/>
                </a:lnTo>
                <a:lnTo>
                  <a:pt x="2346414" y="468628"/>
                </a:lnTo>
                <a:lnTo>
                  <a:pt x="2351405" y="443992"/>
                </a:lnTo>
                <a:lnTo>
                  <a:pt x="2351405" y="63373"/>
                </a:lnTo>
                <a:lnTo>
                  <a:pt x="2346414" y="38736"/>
                </a:lnTo>
                <a:lnTo>
                  <a:pt x="2332815" y="18589"/>
                </a:lnTo>
                <a:lnTo>
                  <a:pt x="2312668" y="4990"/>
                </a:lnTo>
                <a:lnTo>
                  <a:pt x="2288032" y="0"/>
                </a:lnTo>
                <a:lnTo>
                  <a:pt x="6337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3141091"/>
            <a:ext cx="5514975" cy="549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81710">
              <a:lnSpc>
                <a:spcPts val="142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Figure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(1)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sz="1200" spc="-5" b="1">
                <a:latin typeface="Times New Roman"/>
                <a:cs typeface="Times New Roman"/>
              </a:rPr>
              <a:t>Ductile and Brittle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Materials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 spc="-5">
                <a:latin typeface="Times New Roman"/>
                <a:cs typeface="Times New Roman"/>
              </a:rPr>
              <a:t>Metallic engineering materials </a:t>
            </a:r>
            <a:r>
              <a:rPr dirty="0" sz="1200">
                <a:latin typeface="Times New Roman"/>
                <a:cs typeface="Times New Roman"/>
              </a:rPr>
              <a:t>are commonly </a:t>
            </a:r>
            <a:r>
              <a:rPr dirty="0" sz="1200" spc="-5">
                <a:latin typeface="Times New Roman"/>
                <a:cs typeface="Times New Roman"/>
              </a:rPr>
              <a:t>classified as </a:t>
            </a:r>
            <a:r>
              <a:rPr dirty="0" sz="1200">
                <a:latin typeface="Times New Roman"/>
                <a:cs typeface="Times New Roman"/>
              </a:rPr>
              <a:t>either </a:t>
            </a:r>
            <a:r>
              <a:rPr dirty="0" sz="1200" i="1">
                <a:latin typeface="Times New Roman"/>
                <a:cs typeface="Times New Roman"/>
              </a:rPr>
              <a:t>ductile </a:t>
            </a:r>
            <a:r>
              <a:rPr dirty="0" sz="1200">
                <a:latin typeface="Times New Roman"/>
                <a:cs typeface="Times New Roman"/>
              </a:rPr>
              <a:t>or </a:t>
            </a:r>
            <a:r>
              <a:rPr dirty="0" sz="1200" i="1">
                <a:latin typeface="Times New Roman"/>
                <a:cs typeface="Times New Roman"/>
              </a:rPr>
              <a:t>brittle  </a:t>
            </a:r>
            <a:r>
              <a:rPr dirty="0" sz="1200" spc="-5">
                <a:latin typeface="Times New Roman"/>
                <a:cs typeface="Times New Roman"/>
              </a:rPr>
              <a:t>materials. A </a:t>
            </a:r>
            <a:r>
              <a:rPr dirty="0" sz="1200" spc="-5" i="1">
                <a:latin typeface="Times New Roman"/>
                <a:cs typeface="Times New Roman"/>
              </a:rPr>
              <a:t>ductile </a:t>
            </a:r>
            <a:r>
              <a:rPr dirty="0" sz="1200" i="1">
                <a:latin typeface="Times New Roman"/>
                <a:cs typeface="Times New Roman"/>
              </a:rPr>
              <a:t>material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one </a:t>
            </a:r>
            <a:r>
              <a:rPr dirty="0" sz="1200" spc="-5">
                <a:latin typeface="Times New Roman"/>
                <a:cs typeface="Times New Roman"/>
              </a:rPr>
              <a:t>having </a:t>
            </a:r>
            <a:r>
              <a:rPr dirty="0" sz="1200">
                <a:latin typeface="Times New Roman"/>
                <a:cs typeface="Times New Roman"/>
              </a:rPr>
              <a:t>a relatively large tensile </a:t>
            </a:r>
            <a:r>
              <a:rPr dirty="0" sz="1200" spc="-5">
                <a:latin typeface="Times New Roman"/>
                <a:cs typeface="Times New Roman"/>
              </a:rPr>
              <a:t>strain </a:t>
            </a:r>
            <a:r>
              <a:rPr dirty="0" sz="1200">
                <a:latin typeface="Times New Roman"/>
                <a:cs typeface="Times New Roman"/>
              </a:rPr>
              <a:t>up to the point  of </a:t>
            </a:r>
            <a:r>
              <a:rPr dirty="0" sz="1200" spc="-5">
                <a:latin typeface="Times New Roman"/>
                <a:cs typeface="Times New Roman"/>
              </a:rPr>
              <a:t>rupture </a:t>
            </a:r>
            <a:r>
              <a:rPr dirty="0" sz="1200">
                <a:latin typeface="Times New Roman"/>
                <a:cs typeface="Times New Roman"/>
              </a:rPr>
              <a:t>(for </a:t>
            </a:r>
            <a:r>
              <a:rPr dirty="0" sz="1200" spc="-5">
                <a:latin typeface="Times New Roman"/>
                <a:cs typeface="Times New Roman"/>
              </a:rPr>
              <a:t>example, structural </a:t>
            </a:r>
            <a:r>
              <a:rPr dirty="0" sz="1200">
                <a:latin typeface="Times New Roman"/>
                <a:cs typeface="Times New Roman"/>
              </a:rPr>
              <a:t>steel or aluminum) </a:t>
            </a:r>
            <a:r>
              <a:rPr dirty="0" sz="1200" spc="-5">
                <a:latin typeface="Times New Roman"/>
                <a:cs typeface="Times New Roman"/>
              </a:rPr>
              <a:t>whereas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i="1">
                <a:latin typeface="Times New Roman"/>
                <a:cs typeface="Times New Roman"/>
              </a:rPr>
              <a:t>brittle </a:t>
            </a:r>
            <a:r>
              <a:rPr dirty="0" sz="1200" spc="-5" i="1">
                <a:latin typeface="Times New Roman"/>
                <a:cs typeface="Times New Roman"/>
              </a:rPr>
              <a:t>material </a:t>
            </a:r>
            <a:r>
              <a:rPr dirty="0" sz="1200" spc="-5">
                <a:latin typeface="Times New Roman"/>
                <a:cs typeface="Times New Roman"/>
              </a:rPr>
              <a:t>has </a:t>
            </a:r>
            <a:r>
              <a:rPr dirty="0" sz="1200">
                <a:latin typeface="Times New Roman"/>
                <a:cs typeface="Times New Roman"/>
              </a:rPr>
              <a:t>a  relatively small </a:t>
            </a:r>
            <a:r>
              <a:rPr dirty="0" sz="1200" spc="-5">
                <a:latin typeface="Times New Roman"/>
                <a:cs typeface="Times New Roman"/>
              </a:rPr>
              <a:t>strain </a:t>
            </a:r>
            <a:r>
              <a:rPr dirty="0" sz="1200" spc="5">
                <a:latin typeface="Times New Roman"/>
                <a:cs typeface="Times New Roman"/>
              </a:rPr>
              <a:t>up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this same </a:t>
            </a:r>
            <a:r>
              <a:rPr dirty="0" sz="1200">
                <a:latin typeface="Times New Roman"/>
                <a:cs typeface="Times New Roman"/>
              </a:rPr>
              <a:t>point.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arbitrary strain of 0.05 mm/mm </a:t>
            </a:r>
            <a:r>
              <a:rPr dirty="0" sz="1200" spc="-10">
                <a:latin typeface="Times New Roman"/>
                <a:cs typeface="Times New Roman"/>
              </a:rPr>
              <a:t>is  </a:t>
            </a:r>
            <a:r>
              <a:rPr dirty="0" sz="1200">
                <a:latin typeface="Times New Roman"/>
                <a:cs typeface="Times New Roman"/>
              </a:rPr>
              <a:t>frequently </a:t>
            </a:r>
            <a:r>
              <a:rPr dirty="0" sz="1200" spc="-5">
                <a:latin typeface="Times New Roman"/>
                <a:cs typeface="Times New Roman"/>
              </a:rPr>
              <a:t>taken as </a:t>
            </a:r>
            <a:r>
              <a:rPr dirty="0" sz="1200">
                <a:latin typeface="Times New Roman"/>
                <a:cs typeface="Times New Roman"/>
              </a:rPr>
              <a:t>the dividing line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these </a:t>
            </a:r>
            <a:r>
              <a:rPr dirty="0" sz="1200" spc="-5">
                <a:latin typeface="Times New Roman"/>
                <a:cs typeface="Times New Roman"/>
              </a:rPr>
              <a:t>two classes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materials. Cast </a:t>
            </a:r>
            <a:r>
              <a:rPr dirty="0" sz="1200">
                <a:latin typeface="Times New Roman"/>
                <a:cs typeface="Times New Roman"/>
              </a:rPr>
              <a:t>iron </a:t>
            </a:r>
            <a:r>
              <a:rPr dirty="0" sz="1200" spc="-5">
                <a:latin typeface="Times New Roman"/>
                <a:cs typeface="Times New Roman"/>
              </a:rPr>
              <a:t>and  concrete </a:t>
            </a:r>
            <a:r>
              <a:rPr dirty="0" sz="1200">
                <a:latin typeface="Times New Roman"/>
                <a:cs typeface="Times New Roman"/>
              </a:rPr>
              <a:t>are </a:t>
            </a:r>
            <a:r>
              <a:rPr dirty="0" sz="1200" spc="-5">
                <a:latin typeface="Times New Roman"/>
                <a:cs typeface="Times New Roman"/>
              </a:rPr>
              <a:t>examples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brittle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materials.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Times New Roman"/>
                <a:cs typeface="Times New Roman"/>
              </a:rPr>
              <a:t>Hooke’s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Law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For </a:t>
            </a:r>
            <a:r>
              <a:rPr dirty="0" sz="1200" spc="5">
                <a:latin typeface="Times New Roman"/>
                <a:cs typeface="Times New Roman"/>
              </a:rPr>
              <a:t>any </a:t>
            </a:r>
            <a:r>
              <a:rPr dirty="0" sz="1200" spc="-5">
                <a:latin typeface="Times New Roman"/>
                <a:cs typeface="Times New Roman"/>
              </a:rPr>
              <a:t>material </a:t>
            </a:r>
            <a:r>
              <a:rPr dirty="0" sz="1200">
                <a:latin typeface="Times New Roman"/>
                <a:cs typeface="Times New Roman"/>
              </a:rPr>
              <a:t>having a stress-strain curve of the </a:t>
            </a:r>
            <a:r>
              <a:rPr dirty="0" sz="1200" spc="-5">
                <a:latin typeface="Times New Roman"/>
                <a:cs typeface="Times New Roman"/>
              </a:rPr>
              <a:t>form shown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1-3(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), (</a:t>
            </a:r>
            <a:r>
              <a:rPr dirty="0" sz="1200" i="1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), </a:t>
            </a:r>
            <a:r>
              <a:rPr dirty="0" sz="1200" spc="5">
                <a:latin typeface="Times New Roman"/>
                <a:cs typeface="Times New Roman"/>
              </a:rPr>
              <a:t>or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i="1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),  it </a:t>
            </a:r>
            <a:r>
              <a:rPr dirty="0" sz="1200" spc="-5">
                <a:latin typeface="Times New Roman"/>
                <a:cs typeface="Times New Roman"/>
              </a:rPr>
              <a:t>is evident </a:t>
            </a:r>
            <a:r>
              <a:rPr dirty="0" sz="1200">
                <a:latin typeface="Times New Roman"/>
                <a:cs typeface="Times New Roman"/>
              </a:rPr>
              <a:t>that the </a:t>
            </a:r>
            <a:r>
              <a:rPr dirty="0" sz="1200" spc="-5">
                <a:latin typeface="Times New Roman"/>
                <a:cs typeface="Times New Roman"/>
              </a:rPr>
              <a:t>relation between stress and strain is linear </a:t>
            </a:r>
            <a:r>
              <a:rPr dirty="0" sz="1200">
                <a:latin typeface="Times New Roman"/>
                <a:cs typeface="Times New Roman"/>
              </a:rPr>
              <a:t>for comparatively small  </a:t>
            </a:r>
            <a:r>
              <a:rPr dirty="0" sz="1200" spc="-5">
                <a:latin typeface="Times New Roman"/>
                <a:cs typeface="Times New Roman"/>
              </a:rPr>
              <a:t>values </a:t>
            </a:r>
            <a:r>
              <a:rPr dirty="0" sz="1200">
                <a:latin typeface="Times New Roman"/>
                <a:cs typeface="Times New Roman"/>
              </a:rPr>
              <a:t>of the strain. This </a:t>
            </a:r>
            <a:r>
              <a:rPr dirty="0" sz="1200" spc="-5">
                <a:latin typeface="Times New Roman"/>
                <a:cs typeface="Times New Roman"/>
              </a:rPr>
              <a:t>linear relation </a:t>
            </a:r>
            <a:r>
              <a:rPr dirty="0" sz="1200">
                <a:latin typeface="Times New Roman"/>
                <a:cs typeface="Times New Roman"/>
              </a:rPr>
              <a:t>between </a:t>
            </a:r>
            <a:r>
              <a:rPr dirty="0" sz="1200" spc="-5">
                <a:latin typeface="Times New Roman"/>
                <a:cs typeface="Times New Roman"/>
              </a:rPr>
              <a:t>elongation and </a:t>
            </a:r>
            <a:r>
              <a:rPr dirty="0" sz="1200">
                <a:latin typeface="Times New Roman"/>
                <a:cs typeface="Times New Roman"/>
              </a:rPr>
              <a:t>the axial </a:t>
            </a:r>
            <a:r>
              <a:rPr dirty="0" sz="1200" spc="-5">
                <a:latin typeface="Times New Roman"/>
                <a:cs typeface="Times New Roman"/>
              </a:rPr>
              <a:t>force </a:t>
            </a:r>
            <a:r>
              <a:rPr dirty="0" sz="1200">
                <a:latin typeface="Times New Roman"/>
                <a:cs typeface="Times New Roman"/>
              </a:rPr>
              <a:t>causing it  </a:t>
            </a:r>
            <a:r>
              <a:rPr dirty="0" sz="1200" spc="-5">
                <a:latin typeface="Times New Roman"/>
                <a:cs typeface="Times New Roman"/>
              </a:rPr>
              <a:t>is called </a:t>
            </a:r>
            <a:r>
              <a:rPr dirty="0" sz="1200" spc="-5" i="1">
                <a:latin typeface="Times New Roman"/>
                <a:cs typeface="Times New Roman"/>
              </a:rPr>
              <a:t>Hooke’s </a:t>
            </a:r>
            <a:r>
              <a:rPr dirty="0" sz="1200" i="1">
                <a:latin typeface="Times New Roman"/>
                <a:cs typeface="Times New Roman"/>
              </a:rPr>
              <a:t>law</a:t>
            </a:r>
            <a:r>
              <a:rPr dirty="0" sz="1200">
                <a:latin typeface="Times New Roman"/>
                <a:cs typeface="Times New Roman"/>
              </a:rPr>
              <a:t>. To </a:t>
            </a:r>
            <a:r>
              <a:rPr dirty="0" sz="1200" spc="-5">
                <a:latin typeface="Times New Roman"/>
                <a:cs typeface="Times New Roman"/>
              </a:rPr>
              <a:t>describe </a:t>
            </a:r>
            <a:r>
              <a:rPr dirty="0" sz="1200">
                <a:latin typeface="Times New Roman"/>
                <a:cs typeface="Times New Roman"/>
              </a:rPr>
              <a:t>this </a:t>
            </a:r>
            <a:r>
              <a:rPr dirty="0" sz="1200" spc="-5">
                <a:latin typeface="Times New Roman"/>
                <a:cs typeface="Times New Roman"/>
              </a:rPr>
              <a:t>initial linear range </a:t>
            </a:r>
            <a:r>
              <a:rPr dirty="0" sz="1200">
                <a:latin typeface="Times New Roman"/>
                <a:cs typeface="Times New Roman"/>
              </a:rPr>
              <a:t>of action of the </a:t>
            </a:r>
            <a:r>
              <a:rPr dirty="0" sz="1200" spc="-5">
                <a:latin typeface="Times New Roman"/>
                <a:cs typeface="Times New Roman"/>
              </a:rPr>
              <a:t>material we  </a:t>
            </a:r>
            <a:r>
              <a:rPr dirty="0" sz="1200">
                <a:latin typeface="Times New Roman"/>
                <a:cs typeface="Times New Roman"/>
              </a:rPr>
              <a:t>may consequently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write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2524125">
              <a:lnSpc>
                <a:spcPct val="100000"/>
              </a:lnSpc>
            </a:pPr>
            <a:r>
              <a:rPr dirty="0" sz="1200" spc="-200">
                <a:latin typeface="Arial"/>
                <a:cs typeface="Arial"/>
              </a:rPr>
              <a:t>𝜎 </a:t>
            </a:r>
            <a:r>
              <a:rPr dirty="0" sz="1200" spc="195">
                <a:latin typeface="Arial"/>
                <a:cs typeface="Arial"/>
              </a:rPr>
              <a:t>=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0">
                <a:latin typeface="Arial"/>
                <a:cs typeface="Arial"/>
              </a:rPr>
              <a:t>𝜀𝐸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where </a:t>
            </a:r>
            <a:r>
              <a:rPr dirty="0" sz="1200" i="1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denotes the slope of the straight-line portion </a:t>
            </a:r>
            <a:r>
              <a:rPr dirty="0" sz="1200" spc="-5" i="1">
                <a:latin typeface="Times New Roman"/>
                <a:cs typeface="Times New Roman"/>
              </a:rPr>
              <a:t>OP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each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curves </a:t>
            </a:r>
            <a:r>
              <a:rPr dirty="0" sz="1200">
                <a:latin typeface="Times New Roman"/>
                <a:cs typeface="Times New Roman"/>
              </a:rPr>
              <a:t>in  </a:t>
            </a:r>
            <a:r>
              <a:rPr dirty="0" sz="1200" spc="-5">
                <a:latin typeface="Times New Roman"/>
                <a:cs typeface="Times New Roman"/>
              </a:rPr>
              <a:t>Figs.1(</a:t>
            </a:r>
            <a:r>
              <a:rPr dirty="0" sz="1200" spc="-5" i="1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), (</a:t>
            </a:r>
            <a:r>
              <a:rPr dirty="0" sz="1200" spc="-5" i="1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), and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i="1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). The quantity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, </a:t>
            </a:r>
            <a:r>
              <a:rPr dirty="0" sz="1200">
                <a:latin typeface="Times New Roman"/>
                <a:cs typeface="Times New Roman"/>
              </a:rPr>
              <a:t>i.e., the ratio of the </a:t>
            </a:r>
            <a:r>
              <a:rPr dirty="0" sz="1200" spc="-5">
                <a:latin typeface="Times New Roman"/>
                <a:cs typeface="Times New Roman"/>
              </a:rPr>
              <a:t>unit stress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unit </a:t>
            </a:r>
            <a:r>
              <a:rPr dirty="0" sz="1200" spc="-5">
                <a:latin typeface="Times New Roman"/>
                <a:cs typeface="Times New Roman"/>
              </a:rPr>
              <a:t>strain, is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modulus of </a:t>
            </a:r>
            <a:r>
              <a:rPr dirty="0" sz="1200" spc="-5" i="1">
                <a:latin typeface="Times New Roman"/>
                <a:cs typeface="Times New Roman"/>
              </a:rPr>
              <a:t>elasticity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material </a:t>
            </a:r>
            <a:r>
              <a:rPr dirty="0" sz="1200">
                <a:latin typeface="Times New Roman"/>
                <a:cs typeface="Times New Roman"/>
              </a:rPr>
              <a:t>in tension, </a:t>
            </a:r>
            <a:r>
              <a:rPr dirty="0" sz="1200" spc="-5">
                <a:latin typeface="Times New Roman"/>
                <a:cs typeface="Times New Roman"/>
              </a:rPr>
              <a:t>or, as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often </a:t>
            </a:r>
            <a:r>
              <a:rPr dirty="0" sz="1200" spc="-5">
                <a:latin typeface="Times New Roman"/>
                <a:cs typeface="Times New Roman"/>
              </a:rPr>
              <a:t>called, </a:t>
            </a:r>
            <a:r>
              <a:rPr dirty="0" sz="1200" i="1">
                <a:latin typeface="Times New Roman"/>
                <a:cs typeface="Times New Roman"/>
              </a:rPr>
              <a:t>Young’s  </a:t>
            </a:r>
            <a:r>
              <a:rPr dirty="0" sz="1200" i="1">
                <a:latin typeface="Times New Roman"/>
                <a:cs typeface="Times New Roman"/>
              </a:rPr>
              <a:t>modulus</a:t>
            </a:r>
            <a:r>
              <a:rPr dirty="0" sz="1200">
                <a:latin typeface="Times New Roman"/>
                <a:cs typeface="Times New Roman"/>
              </a:rPr>
              <a:t>. </a:t>
            </a:r>
            <a:r>
              <a:rPr dirty="0" sz="1200" spc="-5">
                <a:latin typeface="Times New Roman"/>
                <a:cs typeface="Times New Roman"/>
              </a:rPr>
              <a:t>Values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i="1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for </a:t>
            </a:r>
            <a:r>
              <a:rPr dirty="0" sz="1200" spc="-5">
                <a:latin typeface="Times New Roman"/>
                <a:cs typeface="Times New Roman"/>
              </a:rPr>
              <a:t>various engineering materials </a:t>
            </a:r>
            <a:r>
              <a:rPr dirty="0" sz="1200">
                <a:latin typeface="Times New Roman"/>
                <a:cs typeface="Times New Roman"/>
              </a:rPr>
              <a:t>are </a:t>
            </a:r>
            <a:r>
              <a:rPr dirty="0" sz="1200" spc="-5">
                <a:latin typeface="Times New Roman"/>
                <a:cs typeface="Times New Roman"/>
              </a:rPr>
              <a:t>tabulated </a:t>
            </a:r>
            <a:r>
              <a:rPr dirty="0" sz="1200">
                <a:latin typeface="Times New Roman"/>
                <a:cs typeface="Times New Roman"/>
              </a:rPr>
              <a:t>in handbooks. Since  the unit </a:t>
            </a:r>
            <a:r>
              <a:rPr dirty="0" sz="1200" spc="-5">
                <a:latin typeface="Times New Roman"/>
                <a:cs typeface="Times New Roman"/>
              </a:rPr>
              <a:t>strain </a:t>
            </a:r>
            <a:r>
              <a:rPr dirty="0" sz="1200">
                <a:latin typeface="Times New Roman"/>
                <a:cs typeface="Times New Roman"/>
              </a:rPr>
              <a:t>is a pure number (being a ratio of </a:t>
            </a:r>
            <a:r>
              <a:rPr dirty="0" sz="1200" spc="-5">
                <a:latin typeface="Times New Roman"/>
                <a:cs typeface="Times New Roman"/>
              </a:rPr>
              <a:t>two lengths)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 evident </a:t>
            </a:r>
            <a:r>
              <a:rPr dirty="0" sz="1200">
                <a:latin typeface="Times New Roman"/>
                <a:cs typeface="Times New Roman"/>
              </a:rPr>
              <a:t>that </a:t>
            </a:r>
            <a:r>
              <a:rPr dirty="0" sz="1200" i="1">
                <a:latin typeface="Times New Roman"/>
                <a:cs typeface="Times New Roman"/>
              </a:rPr>
              <a:t>E </a:t>
            </a:r>
            <a:r>
              <a:rPr dirty="0" sz="1200" spc="-5">
                <a:latin typeface="Times New Roman"/>
                <a:cs typeface="Times New Roman"/>
              </a:rPr>
              <a:t>has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same </a:t>
            </a:r>
            <a:r>
              <a:rPr dirty="0" sz="1200">
                <a:latin typeface="Times New Roman"/>
                <a:cs typeface="Times New Roman"/>
              </a:rPr>
              <a:t>units </a:t>
            </a:r>
            <a:r>
              <a:rPr dirty="0" sz="1200" spc="-5">
                <a:latin typeface="Times New Roman"/>
                <a:cs typeface="Times New Roman"/>
              </a:rPr>
              <a:t>as does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stress, </a:t>
            </a:r>
            <a:r>
              <a:rPr dirty="0" sz="1200">
                <a:latin typeface="Times New Roman"/>
                <a:cs typeface="Times New Roman"/>
              </a:rPr>
              <a:t>N/m</a:t>
            </a:r>
            <a:r>
              <a:rPr dirty="0" baseline="38194" sz="1200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. </a:t>
            </a:r>
            <a:r>
              <a:rPr dirty="0" sz="1200" spc="-5">
                <a:latin typeface="Times New Roman"/>
                <a:cs typeface="Times New Roman"/>
              </a:rPr>
              <a:t>For </a:t>
            </a:r>
            <a:r>
              <a:rPr dirty="0" sz="1200">
                <a:latin typeface="Times New Roman"/>
                <a:cs typeface="Times New Roman"/>
              </a:rPr>
              <a:t>many </a:t>
            </a:r>
            <a:r>
              <a:rPr dirty="0" sz="1200" spc="-5">
                <a:latin typeface="Times New Roman"/>
                <a:cs typeface="Times New Roman"/>
              </a:rPr>
              <a:t>common engineering materials </a:t>
            </a:r>
            <a:r>
              <a:rPr dirty="0" sz="1200">
                <a:latin typeface="Times New Roman"/>
                <a:cs typeface="Times New Roman"/>
              </a:rPr>
              <a:t>the  modulus of elasticity in </a:t>
            </a:r>
            <a:r>
              <a:rPr dirty="0" sz="1200" spc="-5">
                <a:latin typeface="Times New Roman"/>
                <a:cs typeface="Times New Roman"/>
              </a:rPr>
              <a:t>compression is </a:t>
            </a:r>
            <a:r>
              <a:rPr dirty="0" sz="1200">
                <a:latin typeface="Times New Roman"/>
                <a:cs typeface="Times New Roman"/>
              </a:rPr>
              <a:t>very nearly equal to that </a:t>
            </a:r>
            <a:r>
              <a:rPr dirty="0" sz="1200" spc="-5">
                <a:latin typeface="Times New Roman"/>
                <a:cs typeface="Times New Roman"/>
              </a:rPr>
              <a:t>found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tension.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Below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stress strain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relationship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050" y="914400"/>
            <a:ext cx="5732145" cy="2253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944236"/>
            <a:ext cx="5513070" cy="161099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952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stress-strain </a:t>
            </a:r>
            <a:r>
              <a:rPr dirty="0" sz="1200">
                <a:latin typeface="Times New Roman"/>
                <a:cs typeface="Times New Roman"/>
              </a:rPr>
              <a:t>curve shown 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1(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 </a:t>
            </a:r>
            <a:r>
              <a:rPr dirty="0" sz="1200" spc="5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used to </a:t>
            </a:r>
            <a:r>
              <a:rPr dirty="0" sz="1200" spc="-5">
                <a:latin typeface="Times New Roman"/>
                <a:cs typeface="Times New Roman"/>
              </a:rPr>
              <a:t>characterize several strength  characters tics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material. </a:t>
            </a:r>
            <a:r>
              <a:rPr dirty="0" sz="1200">
                <a:latin typeface="Times New Roman"/>
                <a:cs typeface="Times New Roman"/>
              </a:rPr>
              <a:t>They</a:t>
            </a:r>
            <a:r>
              <a:rPr dirty="0" sz="1200" spc="-5">
                <a:latin typeface="Times New Roman"/>
                <a:cs typeface="Times New Roman"/>
              </a:rPr>
              <a:t> are: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Proportional Limit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ordinate </a:t>
            </a:r>
            <a:r>
              <a:rPr dirty="0" sz="1200">
                <a:latin typeface="Times New Roman"/>
                <a:cs typeface="Times New Roman"/>
              </a:rPr>
              <a:t>of the point </a:t>
            </a:r>
            <a:r>
              <a:rPr dirty="0" sz="1200" i="1">
                <a:latin typeface="Times New Roman"/>
                <a:cs typeface="Times New Roman"/>
              </a:rPr>
              <a:t>P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known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proportional limit</a:t>
            </a:r>
            <a:r>
              <a:rPr dirty="0" sz="1200">
                <a:latin typeface="Times New Roman"/>
                <a:cs typeface="Times New Roman"/>
              </a:rPr>
              <a:t>, i.e., the maximum </a:t>
            </a:r>
            <a:r>
              <a:rPr dirty="0" sz="1200" spc="-5">
                <a:latin typeface="Times New Roman"/>
                <a:cs typeface="Times New Roman"/>
              </a:rPr>
              <a:t>stress  </a:t>
            </a:r>
            <a:r>
              <a:rPr dirty="0" sz="1200">
                <a:latin typeface="Times New Roman"/>
                <a:cs typeface="Times New Roman"/>
              </a:rPr>
              <a:t>that </a:t>
            </a:r>
            <a:r>
              <a:rPr dirty="0" sz="1200" spc="5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developed during a simple tension test such that the </a:t>
            </a:r>
            <a:r>
              <a:rPr dirty="0" sz="1200" spc="-5">
                <a:latin typeface="Times New Roman"/>
                <a:cs typeface="Times New Roman"/>
              </a:rPr>
              <a:t>stress 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linear function 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strain. For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material having </a:t>
            </a:r>
            <a:r>
              <a:rPr dirty="0" sz="1200">
                <a:latin typeface="Times New Roman"/>
                <a:cs typeface="Times New Roman"/>
              </a:rPr>
              <a:t>the stress-strain curve </a:t>
            </a:r>
            <a:r>
              <a:rPr dirty="0" sz="1200" spc="-5">
                <a:latin typeface="Times New Roman"/>
                <a:cs typeface="Times New Roman"/>
              </a:rPr>
              <a:t>shown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1-3(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), </a:t>
            </a:r>
            <a:r>
              <a:rPr dirty="0" sz="1200" spc="-5">
                <a:latin typeface="Times New Roman"/>
                <a:cs typeface="Times New Roman"/>
              </a:rPr>
              <a:t>there is </a:t>
            </a:r>
            <a:r>
              <a:rPr dirty="0" sz="1200">
                <a:latin typeface="Times New Roman"/>
                <a:cs typeface="Times New Roman"/>
              </a:rPr>
              <a:t>no  </a:t>
            </a:r>
            <a:r>
              <a:rPr dirty="0" sz="1200" spc="-5">
                <a:latin typeface="Times New Roman"/>
                <a:cs typeface="Times New Roman"/>
              </a:rPr>
              <a:t>proportional </a:t>
            </a:r>
            <a:r>
              <a:rPr dirty="0" sz="1200">
                <a:latin typeface="Times New Roman"/>
                <a:cs typeface="Times New Roman"/>
              </a:rPr>
              <a:t>limit.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7050785"/>
            <a:ext cx="5511165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Elastic</a:t>
            </a:r>
            <a:r>
              <a:rPr dirty="0" sz="1200" spc="-5" b="1">
                <a:latin typeface="Times New Roman"/>
                <a:cs typeface="Times New Roman"/>
              </a:rPr>
              <a:t> Limit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ordinate </a:t>
            </a:r>
            <a:r>
              <a:rPr dirty="0" sz="1200" spc="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a point </a:t>
            </a:r>
            <a:r>
              <a:rPr dirty="0" sz="1200" spc="-5">
                <a:latin typeface="Times New Roman"/>
                <a:cs typeface="Times New Roman"/>
              </a:rPr>
              <a:t>almost coincident </a:t>
            </a:r>
            <a:r>
              <a:rPr dirty="0" sz="1200">
                <a:latin typeface="Times New Roman"/>
                <a:cs typeface="Times New Roman"/>
              </a:rPr>
              <a:t>with </a:t>
            </a:r>
            <a:r>
              <a:rPr dirty="0" sz="1200" i="1">
                <a:latin typeface="Times New Roman"/>
                <a:cs typeface="Times New Roman"/>
              </a:rPr>
              <a:t>P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known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 i="1">
                <a:latin typeface="Times New Roman"/>
                <a:cs typeface="Times New Roman"/>
              </a:rPr>
              <a:t>elastic </a:t>
            </a:r>
            <a:r>
              <a:rPr dirty="0" sz="1200" i="1">
                <a:latin typeface="Times New Roman"/>
                <a:cs typeface="Times New Roman"/>
              </a:rPr>
              <a:t>limit</a:t>
            </a:r>
            <a:r>
              <a:rPr dirty="0" sz="1200">
                <a:latin typeface="Times New Roman"/>
                <a:cs typeface="Times New Roman"/>
              </a:rPr>
              <a:t>, i.e., the  maximum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>
                <a:latin typeface="Times New Roman"/>
                <a:cs typeface="Times New Roman"/>
              </a:rPr>
              <a:t>that </a:t>
            </a:r>
            <a:r>
              <a:rPr dirty="0" sz="1200" spc="-5">
                <a:latin typeface="Times New Roman"/>
                <a:cs typeface="Times New Roman"/>
              </a:rPr>
              <a:t>may </a:t>
            </a:r>
            <a:r>
              <a:rPr dirty="0" sz="1200">
                <a:latin typeface="Times New Roman"/>
                <a:cs typeface="Times New Roman"/>
              </a:rPr>
              <a:t>be developed during a simple tension test such that </a:t>
            </a:r>
            <a:r>
              <a:rPr dirty="0" sz="1200" spc="-5">
                <a:latin typeface="Times New Roman"/>
                <a:cs typeface="Times New Roman"/>
              </a:rPr>
              <a:t>there is </a:t>
            </a:r>
            <a:r>
              <a:rPr dirty="0" sz="1200">
                <a:latin typeface="Times New Roman"/>
                <a:cs typeface="Times New Roman"/>
              </a:rPr>
              <a:t>no  </a:t>
            </a:r>
            <a:r>
              <a:rPr dirty="0" sz="1200" spc="-5">
                <a:latin typeface="Times New Roman"/>
                <a:cs typeface="Times New Roman"/>
              </a:rPr>
              <a:t>permanent </a:t>
            </a:r>
            <a:r>
              <a:rPr dirty="0" sz="1200" spc="5">
                <a:latin typeface="Times New Roman"/>
                <a:cs typeface="Times New Roman"/>
              </a:rPr>
              <a:t>or </a:t>
            </a:r>
            <a:r>
              <a:rPr dirty="0" sz="1200" spc="-5">
                <a:latin typeface="Times New Roman"/>
                <a:cs typeface="Times New Roman"/>
              </a:rPr>
              <a:t>residual deformation when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load is </a:t>
            </a:r>
            <a:r>
              <a:rPr dirty="0" sz="1200">
                <a:latin typeface="Times New Roman"/>
                <a:cs typeface="Times New Roman"/>
              </a:rPr>
              <a:t>entirely </a:t>
            </a:r>
            <a:r>
              <a:rPr dirty="0" sz="1200" spc="-5">
                <a:latin typeface="Times New Roman"/>
                <a:cs typeface="Times New Roman"/>
              </a:rPr>
              <a:t>removed. For </a:t>
            </a:r>
            <a:r>
              <a:rPr dirty="0" sz="1200">
                <a:latin typeface="Times New Roman"/>
                <a:cs typeface="Times New Roman"/>
              </a:rPr>
              <a:t>many </a:t>
            </a:r>
            <a:r>
              <a:rPr dirty="0" sz="1200" spc="-5">
                <a:latin typeface="Times New Roman"/>
                <a:cs typeface="Times New Roman"/>
              </a:rPr>
              <a:t>materials 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numerical values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elastic </a:t>
            </a:r>
            <a:r>
              <a:rPr dirty="0" sz="1200">
                <a:latin typeface="Times New Roman"/>
                <a:cs typeface="Times New Roman"/>
              </a:rPr>
              <a:t>limit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proportional </a:t>
            </a:r>
            <a:r>
              <a:rPr dirty="0" sz="1200">
                <a:latin typeface="Times New Roman"/>
                <a:cs typeface="Times New Roman"/>
              </a:rPr>
              <a:t>limit </a:t>
            </a:r>
            <a:r>
              <a:rPr dirty="0" sz="1200" spc="-5">
                <a:latin typeface="Times New Roman"/>
                <a:cs typeface="Times New Roman"/>
              </a:rPr>
              <a:t>are almost identical  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terms are </a:t>
            </a:r>
            <a:r>
              <a:rPr dirty="0" sz="1200">
                <a:latin typeface="Times New Roman"/>
                <a:cs typeface="Times New Roman"/>
              </a:rPr>
              <a:t>sometimes used </a:t>
            </a:r>
            <a:r>
              <a:rPr dirty="0" sz="1200" spc="-5">
                <a:latin typeface="Times New Roman"/>
                <a:cs typeface="Times New Roman"/>
              </a:rPr>
              <a:t>synonymously. </a:t>
            </a:r>
            <a:r>
              <a:rPr dirty="0" sz="1200" spc="-10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those </a:t>
            </a:r>
            <a:r>
              <a:rPr dirty="0" sz="1200" spc="-5">
                <a:latin typeface="Times New Roman"/>
                <a:cs typeface="Times New Roman"/>
              </a:rPr>
              <a:t>cases </a:t>
            </a:r>
            <a:r>
              <a:rPr dirty="0" sz="1200">
                <a:latin typeface="Times New Roman"/>
                <a:cs typeface="Times New Roman"/>
              </a:rPr>
              <a:t>where the distinction 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two values is evident,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elastic </a:t>
            </a:r>
            <a:r>
              <a:rPr dirty="0" sz="1200">
                <a:latin typeface="Times New Roman"/>
                <a:cs typeface="Times New Roman"/>
              </a:rPr>
              <a:t>limit </a:t>
            </a:r>
            <a:r>
              <a:rPr dirty="0" sz="1200" spc="-5">
                <a:latin typeface="Times New Roman"/>
                <a:cs typeface="Times New Roman"/>
              </a:rPr>
              <a:t>is almost always </a:t>
            </a:r>
            <a:r>
              <a:rPr dirty="0" sz="1200">
                <a:latin typeface="Times New Roman"/>
                <a:cs typeface="Times New Roman"/>
              </a:rPr>
              <a:t>greater than the  </a:t>
            </a:r>
            <a:r>
              <a:rPr dirty="0" sz="1200" spc="-5">
                <a:latin typeface="Times New Roman"/>
                <a:cs typeface="Times New Roman"/>
              </a:rPr>
              <a:t>proportional </a:t>
            </a:r>
            <a:r>
              <a:rPr dirty="0" sz="1200">
                <a:latin typeface="Times New Roman"/>
                <a:cs typeface="Times New Roman"/>
              </a:rPr>
              <a:t>limit.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Times New Roman"/>
                <a:cs typeface="Times New Roman"/>
              </a:rPr>
              <a:t>Elastic </a:t>
            </a:r>
            <a:r>
              <a:rPr dirty="0" sz="1200" spc="-5" b="1">
                <a:latin typeface="Times New Roman"/>
                <a:cs typeface="Times New Roman"/>
              </a:rPr>
              <a:t>and Plastic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Ranges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914400"/>
            <a:ext cx="48577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61973"/>
            <a:ext cx="5511800" cy="3538854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71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region </a:t>
            </a:r>
            <a:r>
              <a:rPr dirty="0" sz="1200">
                <a:latin typeface="Times New Roman"/>
                <a:cs typeface="Times New Roman"/>
              </a:rPr>
              <a:t>of the stress-strain curve extending from the </a:t>
            </a:r>
            <a:r>
              <a:rPr dirty="0" sz="1200" spc="-5">
                <a:latin typeface="Times New Roman"/>
                <a:cs typeface="Times New Roman"/>
              </a:rPr>
              <a:t>origin </a:t>
            </a:r>
            <a:r>
              <a:rPr dirty="0" sz="1200">
                <a:latin typeface="Times New Roman"/>
                <a:cs typeface="Times New Roman"/>
              </a:rPr>
              <a:t>to the proportional limit </a:t>
            </a:r>
            <a:r>
              <a:rPr dirty="0" sz="1200" spc="-5">
                <a:latin typeface="Times New Roman"/>
                <a:cs typeface="Times New Roman"/>
              </a:rPr>
              <a:t>is  called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 i="1">
                <a:latin typeface="Times New Roman"/>
                <a:cs typeface="Times New Roman"/>
              </a:rPr>
              <a:t>elastic </a:t>
            </a:r>
            <a:r>
              <a:rPr dirty="0" sz="1200" i="1">
                <a:latin typeface="Times New Roman"/>
                <a:cs typeface="Times New Roman"/>
              </a:rPr>
              <a:t>range</a:t>
            </a:r>
            <a:r>
              <a:rPr dirty="0" sz="1200">
                <a:latin typeface="Times New Roman"/>
                <a:cs typeface="Times New Roman"/>
              </a:rPr>
              <a:t>. The </a:t>
            </a:r>
            <a:r>
              <a:rPr dirty="0" sz="1200" spc="-5">
                <a:latin typeface="Times New Roman"/>
                <a:cs typeface="Times New Roman"/>
              </a:rPr>
              <a:t>region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stress-strain </a:t>
            </a:r>
            <a:r>
              <a:rPr dirty="0" sz="1200">
                <a:latin typeface="Times New Roman"/>
                <a:cs typeface="Times New Roman"/>
              </a:rPr>
              <a:t>curve extending </a:t>
            </a:r>
            <a:r>
              <a:rPr dirty="0" sz="1200" spc="-5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proportional </a:t>
            </a:r>
            <a:r>
              <a:rPr dirty="0" sz="1200">
                <a:latin typeface="Times New Roman"/>
                <a:cs typeface="Times New Roman"/>
              </a:rPr>
              <a:t>limit to the point of </a:t>
            </a:r>
            <a:r>
              <a:rPr dirty="0" sz="1200" spc="-5">
                <a:latin typeface="Times New Roman"/>
                <a:cs typeface="Times New Roman"/>
              </a:rPr>
              <a:t>rupture is called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plastic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range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Yield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Point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The ordinate of the point </a:t>
            </a:r>
            <a:r>
              <a:rPr dirty="0" sz="1200" spc="-5" i="1">
                <a:latin typeface="Times New Roman"/>
                <a:cs typeface="Times New Roman"/>
              </a:rPr>
              <a:t>Y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1(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), denoted </a:t>
            </a:r>
            <a:r>
              <a:rPr dirty="0" sz="1200" spc="5">
                <a:latin typeface="Times New Roman"/>
                <a:cs typeface="Times New Roman"/>
              </a:rPr>
              <a:t>by </a:t>
            </a:r>
            <a:r>
              <a:rPr dirty="0" sz="1200" i="1">
                <a:latin typeface="Times New Roman"/>
                <a:cs typeface="Times New Roman"/>
              </a:rPr>
              <a:t>syp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at which </a:t>
            </a:r>
            <a:r>
              <a:rPr dirty="0" sz="1200">
                <a:latin typeface="Times New Roman"/>
                <a:cs typeface="Times New Roman"/>
              </a:rPr>
              <a:t>there </a:t>
            </a:r>
            <a:r>
              <a:rPr dirty="0" sz="1200" spc="-5">
                <a:latin typeface="Times New Roman"/>
                <a:cs typeface="Times New Roman"/>
              </a:rPr>
              <a:t>is an </a:t>
            </a:r>
            <a:r>
              <a:rPr dirty="0" sz="1200">
                <a:latin typeface="Times New Roman"/>
                <a:cs typeface="Times New Roman"/>
              </a:rPr>
              <a:t>increase in  </a:t>
            </a:r>
            <a:r>
              <a:rPr dirty="0" sz="1200" spc="-5">
                <a:latin typeface="Times New Roman"/>
                <a:cs typeface="Times New Roman"/>
              </a:rPr>
              <a:t>strain </a:t>
            </a:r>
            <a:r>
              <a:rPr dirty="0" sz="1200">
                <a:latin typeface="Times New Roman"/>
                <a:cs typeface="Times New Roman"/>
              </a:rPr>
              <a:t>with no </a:t>
            </a:r>
            <a:r>
              <a:rPr dirty="0" sz="1200" spc="-5">
                <a:latin typeface="Times New Roman"/>
                <a:cs typeface="Times New Roman"/>
              </a:rPr>
              <a:t>increase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stress, is </a:t>
            </a:r>
            <a:r>
              <a:rPr dirty="0" sz="1200">
                <a:latin typeface="Times New Roman"/>
                <a:cs typeface="Times New Roman"/>
              </a:rPr>
              <a:t>known </a:t>
            </a:r>
            <a:r>
              <a:rPr dirty="0" sz="1200" spc="-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yield point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material. After </a:t>
            </a:r>
            <a:r>
              <a:rPr dirty="0" sz="1200">
                <a:latin typeface="Times New Roman"/>
                <a:cs typeface="Times New Roman"/>
              </a:rPr>
              <a:t>loading  </a:t>
            </a:r>
            <a:r>
              <a:rPr dirty="0" sz="1200" spc="-5">
                <a:latin typeface="Times New Roman"/>
                <a:cs typeface="Times New Roman"/>
              </a:rPr>
              <a:t>has progressed </a:t>
            </a:r>
            <a:r>
              <a:rPr dirty="0" sz="1200">
                <a:latin typeface="Times New Roman"/>
                <a:cs typeface="Times New Roman"/>
              </a:rPr>
              <a:t>to the point </a:t>
            </a:r>
            <a:r>
              <a:rPr dirty="0" sz="1200" spc="5" i="1">
                <a:latin typeface="Times New Roman"/>
                <a:cs typeface="Times New Roman"/>
              </a:rPr>
              <a:t>Y</a:t>
            </a:r>
            <a:r>
              <a:rPr dirty="0" sz="1200" spc="5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yielding is said </a:t>
            </a:r>
            <a:r>
              <a:rPr dirty="0" sz="1200">
                <a:latin typeface="Times New Roman"/>
                <a:cs typeface="Times New Roman"/>
              </a:rPr>
              <a:t>to take </a:t>
            </a:r>
            <a:r>
              <a:rPr dirty="0" sz="1200" spc="-5">
                <a:latin typeface="Times New Roman"/>
                <a:cs typeface="Times New Roman"/>
              </a:rPr>
              <a:t>place. </a:t>
            </a:r>
            <a:r>
              <a:rPr dirty="0" sz="1200">
                <a:latin typeface="Times New Roman"/>
                <a:cs typeface="Times New Roman"/>
              </a:rPr>
              <a:t>Some </a:t>
            </a:r>
            <a:r>
              <a:rPr dirty="0" sz="1200" spc="-5">
                <a:latin typeface="Times New Roman"/>
                <a:cs typeface="Times New Roman"/>
              </a:rPr>
              <a:t>materials exhibit two  </a:t>
            </a:r>
            <a:r>
              <a:rPr dirty="0" sz="1200">
                <a:latin typeface="Times New Roman"/>
                <a:cs typeface="Times New Roman"/>
              </a:rPr>
              <a:t>points on the stress-strain </a:t>
            </a:r>
            <a:r>
              <a:rPr dirty="0" sz="1200" spc="-5">
                <a:latin typeface="Times New Roman"/>
                <a:cs typeface="Times New Roman"/>
              </a:rPr>
              <a:t>curve at which </a:t>
            </a:r>
            <a:r>
              <a:rPr dirty="0" sz="1200">
                <a:latin typeface="Times New Roman"/>
                <a:cs typeface="Times New Roman"/>
              </a:rPr>
              <a:t>there </a:t>
            </a:r>
            <a:r>
              <a:rPr dirty="0" sz="1200" spc="-5">
                <a:latin typeface="Times New Roman"/>
                <a:cs typeface="Times New Roman"/>
              </a:rPr>
              <a:t>is an increase </a:t>
            </a:r>
            <a:r>
              <a:rPr dirty="0" sz="1200">
                <a:latin typeface="Times New Roman"/>
                <a:cs typeface="Times New Roman"/>
              </a:rPr>
              <a:t>of strain without </a:t>
            </a:r>
            <a:r>
              <a:rPr dirty="0" sz="1200" spc="-5">
                <a:latin typeface="Times New Roman"/>
                <a:cs typeface="Times New Roman"/>
              </a:rPr>
              <a:t>an </a:t>
            </a:r>
            <a:r>
              <a:rPr dirty="0" sz="1200">
                <a:latin typeface="Times New Roman"/>
                <a:cs typeface="Times New Roman"/>
              </a:rPr>
              <a:t>increase  of </a:t>
            </a:r>
            <a:r>
              <a:rPr dirty="0" sz="1200" spc="-5">
                <a:latin typeface="Times New Roman"/>
                <a:cs typeface="Times New Roman"/>
              </a:rPr>
              <a:t>stress. These are called </a:t>
            </a:r>
            <a:r>
              <a:rPr dirty="0" sz="1200" spc="-5" i="1">
                <a:latin typeface="Times New Roman"/>
                <a:cs typeface="Times New Roman"/>
              </a:rPr>
              <a:t>upper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 spc="-5" i="1">
                <a:latin typeface="Times New Roman"/>
                <a:cs typeface="Times New Roman"/>
              </a:rPr>
              <a:t>lower yield</a:t>
            </a:r>
            <a:r>
              <a:rPr dirty="0" sz="1200" spc="5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points</a:t>
            </a:r>
            <a:r>
              <a:rPr dirty="0" sz="120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Ultimate Strength </a:t>
            </a:r>
            <a:r>
              <a:rPr dirty="0" sz="1200" b="1">
                <a:latin typeface="Times New Roman"/>
                <a:cs typeface="Times New Roman"/>
              </a:rPr>
              <a:t>or </a:t>
            </a:r>
            <a:r>
              <a:rPr dirty="0" sz="1200" spc="-5" b="1">
                <a:latin typeface="Times New Roman"/>
                <a:cs typeface="Times New Roman"/>
              </a:rPr>
              <a:t>Tensile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Strength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ordinate </a:t>
            </a:r>
            <a:r>
              <a:rPr dirty="0" sz="1200">
                <a:latin typeface="Times New Roman"/>
                <a:cs typeface="Times New Roman"/>
              </a:rPr>
              <a:t>of the point </a:t>
            </a:r>
            <a:r>
              <a:rPr dirty="0" sz="1200" spc="-5" i="1">
                <a:latin typeface="Times New Roman"/>
                <a:cs typeface="Times New Roman"/>
              </a:rPr>
              <a:t>U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1(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), the maximum </a:t>
            </a:r>
            <a:r>
              <a:rPr dirty="0" sz="1200" spc="-5">
                <a:latin typeface="Times New Roman"/>
                <a:cs typeface="Times New Roman"/>
              </a:rPr>
              <a:t>ordinate </a:t>
            </a:r>
            <a:r>
              <a:rPr dirty="0" sz="1200">
                <a:latin typeface="Times New Roman"/>
                <a:cs typeface="Times New Roman"/>
              </a:rPr>
              <a:t>to the </a:t>
            </a:r>
            <a:r>
              <a:rPr dirty="0" sz="1200" spc="-5">
                <a:latin typeface="Times New Roman"/>
                <a:cs typeface="Times New Roman"/>
              </a:rPr>
              <a:t>curve, is </a:t>
            </a:r>
            <a:r>
              <a:rPr dirty="0" sz="1200">
                <a:latin typeface="Times New Roman"/>
                <a:cs typeface="Times New Roman"/>
              </a:rPr>
              <a:t>known  </a:t>
            </a:r>
            <a:r>
              <a:rPr dirty="0" sz="1200" spc="-5">
                <a:latin typeface="Times New Roman"/>
                <a:cs typeface="Times New Roman"/>
              </a:rPr>
              <a:t>either </a:t>
            </a:r>
            <a:r>
              <a:rPr dirty="0" sz="1200" spc="-10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i="1">
                <a:latin typeface="Times New Roman"/>
                <a:cs typeface="Times New Roman"/>
              </a:rPr>
              <a:t>ultimate strength </a:t>
            </a:r>
            <a:r>
              <a:rPr dirty="0" sz="1200">
                <a:latin typeface="Times New Roman"/>
                <a:cs typeface="Times New Roman"/>
              </a:rPr>
              <a:t>or the </a:t>
            </a:r>
            <a:r>
              <a:rPr dirty="0" sz="1200" i="1">
                <a:latin typeface="Times New Roman"/>
                <a:cs typeface="Times New Roman"/>
              </a:rPr>
              <a:t>tensile </a:t>
            </a:r>
            <a:r>
              <a:rPr dirty="0" sz="1200" spc="-5" i="1">
                <a:latin typeface="Times New Roman"/>
                <a:cs typeface="Times New Roman"/>
              </a:rPr>
              <a:t>strength </a:t>
            </a:r>
            <a:r>
              <a:rPr dirty="0" sz="1200">
                <a:latin typeface="Times New Roman"/>
                <a:cs typeface="Times New Roman"/>
              </a:rPr>
              <a:t>of 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material.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Breaking Strength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ordinate </a:t>
            </a:r>
            <a:r>
              <a:rPr dirty="0" sz="1200">
                <a:latin typeface="Times New Roman"/>
                <a:cs typeface="Times New Roman"/>
              </a:rPr>
              <a:t>of the point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Fig. </a:t>
            </a:r>
            <a:r>
              <a:rPr dirty="0" sz="1200">
                <a:latin typeface="Times New Roman"/>
                <a:cs typeface="Times New Roman"/>
              </a:rPr>
              <a:t>1-3(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 </a:t>
            </a:r>
            <a:r>
              <a:rPr dirty="0" sz="1200" spc="-5">
                <a:latin typeface="Times New Roman"/>
                <a:cs typeface="Times New Roman"/>
              </a:rPr>
              <a:t>is called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 i="1">
                <a:latin typeface="Times New Roman"/>
                <a:cs typeface="Times New Roman"/>
              </a:rPr>
              <a:t>breaking strength </a:t>
            </a:r>
            <a:r>
              <a:rPr dirty="0" sz="1200">
                <a:latin typeface="Times New Roman"/>
                <a:cs typeface="Times New Roman"/>
              </a:rPr>
              <a:t>of the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material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" y="1094105"/>
            <a:ext cx="6172200" cy="8635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1994" y="956310"/>
            <a:ext cx="811530" cy="290195"/>
          </a:xfrm>
          <a:custGeom>
            <a:avLst/>
            <a:gdLst/>
            <a:ahLst/>
            <a:cxnLst/>
            <a:rect l="l" t="t" r="r" b="b"/>
            <a:pathLst>
              <a:path w="811530" h="290194">
                <a:moveTo>
                  <a:pt x="0" y="290195"/>
                </a:moveTo>
                <a:lnTo>
                  <a:pt x="811530" y="290195"/>
                </a:lnTo>
                <a:lnTo>
                  <a:pt x="811530" y="0"/>
                </a:lnTo>
                <a:lnTo>
                  <a:pt x="0" y="0"/>
                </a:lnTo>
                <a:lnTo>
                  <a:pt x="0" y="290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1994" y="956310"/>
            <a:ext cx="811530" cy="2901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345"/>
              </a:spcBef>
            </a:pPr>
            <a:r>
              <a:rPr dirty="0" sz="1100" spc="-70" b="1">
                <a:latin typeface="Trebuchet MS"/>
                <a:cs typeface="Trebuchet MS"/>
              </a:rPr>
              <a:t>Example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3849751"/>
            <a:ext cx="5207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100" spc="-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</a:t>
            </a:r>
            <a:r>
              <a:rPr dirty="0" u="sng" sz="1100" spc="-8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dirty="0" u="sng" sz="1100" spc="-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mple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61973"/>
            <a:ext cx="245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050" y="1264919"/>
            <a:ext cx="5732145" cy="2773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0405" y="4732654"/>
            <a:ext cx="6651625" cy="2722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3415" y="4564379"/>
            <a:ext cx="6617970" cy="3657600"/>
          </a:xfrm>
          <a:custGeom>
            <a:avLst/>
            <a:gdLst/>
            <a:ahLst/>
            <a:cxnLst/>
            <a:rect l="l" t="t" r="r" b="b"/>
            <a:pathLst>
              <a:path w="6617970" h="3657600">
                <a:moveTo>
                  <a:pt x="0" y="3657600"/>
                </a:moveTo>
                <a:lnTo>
                  <a:pt x="6617970" y="3657600"/>
                </a:lnTo>
                <a:lnTo>
                  <a:pt x="661797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</dc:creator>
  <dcterms:created xsi:type="dcterms:W3CDTF">2018-10-15T16:42:41Z</dcterms:created>
  <dcterms:modified xsi:type="dcterms:W3CDTF">2018-10-15T16:42:41Z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2018-10-15T00:00:00Z</vt:filetime>
  </property>
</Properties>
</file>